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21"/>
  </p:notesMasterIdLst>
  <p:sldIdLst>
    <p:sldId id="277" r:id="rId3"/>
    <p:sldId id="256" r:id="rId4"/>
    <p:sldId id="275" r:id="rId5"/>
    <p:sldId id="257" r:id="rId6"/>
    <p:sldId id="270" r:id="rId7"/>
    <p:sldId id="269" r:id="rId8"/>
    <p:sldId id="268" r:id="rId9"/>
    <p:sldId id="258" r:id="rId10"/>
    <p:sldId id="271" r:id="rId11"/>
    <p:sldId id="259" r:id="rId12"/>
    <p:sldId id="272" r:id="rId13"/>
    <p:sldId id="273" r:id="rId14"/>
    <p:sldId id="260" r:id="rId15"/>
    <p:sldId id="266" r:id="rId16"/>
    <p:sldId id="263" r:id="rId17"/>
    <p:sldId id="276" r:id="rId18"/>
    <p:sldId id="262" r:id="rId19"/>
    <p:sldId id="265"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9" d="100"/>
          <a:sy n="109" d="100"/>
        </p:scale>
        <p:origin x="67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232224-62BF-4DF5-B245-1770D6749E00}" type="datetimeFigureOut">
              <a:rPr lang="hu-HU" smtClean="0"/>
              <a:t>2022. 01. 24.</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48CE66-0FD4-420F-A72B-B6BE4556828C}" type="slidenum">
              <a:rPr lang="hu-HU" smtClean="0"/>
              <a:t>‹#›</a:t>
            </a:fld>
            <a:endParaRPr lang="hu-HU"/>
          </a:p>
        </p:txBody>
      </p:sp>
    </p:spTree>
    <p:extLst>
      <p:ext uri="{BB962C8B-B14F-4D97-AF65-F5344CB8AC3E}">
        <p14:creationId xmlns:p14="http://schemas.microsoft.com/office/powerpoint/2010/main" val="3647200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Bemutatkozás, téma felvezetése</a:t>
            </a:r>
          </a:p>
        </p:txBody>
      </p:sp>
      <p:sp>
        <p:nvSpPr>
          <p:cNvPr id="4" name="Dia számának helye 3"/>
          <p:cNvSpPr>
            <a:spLocks noGrp="1"/>
          </p:cNvSpPr>
          <p:nvPr>
            <p:ph type="sldNum" sz="quarter" idx="5"/>
          </p:nvPr>
        </p:nvSpPr>
        <p:spPr/>
        <p:txBody>
          <a:bodyPr/>
          <a:lstStyle/>
          <a:p>
            <a:fld id="{EE48CE66-0FD4-420F-A72B-B6BE4556828C}" type="slidenum">
              <a:rPr lang="hu-HU" smtClean="0"/>
              <a:t>2</a:t>
            </a:fld>
            <a:endParaRPr lang="hu-HU"/>
          </a:p>
        </p:txBody>
      </p:sp>
    </p:spTree>
    <p:extLst>
      <p:ext uri="{BB962C8B-B14F-4D97-AF65-F5344CB8AC3E}">
        <p14:creationId xmlns:p14="http://schemas.microsoft.com/office/powerpoint/2010/main" val="1410824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Ha nem megfelelően használunk egy gyógyszert, egyáltalán nem garantálható, hogy használni fog. Sokáig használtunk kamillateás borogatást a szemgyulladás kezelésére. Ma már tudjuk, hogy ez többet árt, mint használ, hiszen még tovább szárítja az amúgy is irritált szemet. A középső képen épp egy kúpot bontanak ki a csomagolásból. Megtörtént események alapján szeretnénk mindenkit emlékeztetni, hogy a kúpot ki kell bontani használat előtt, mert különben eléggé vág a széle, a kívánt hatás pedig elmarad. Szétrágni sem kellemes! A harmadik kép pedig arra hívná fel a figyelmet, hogy jó szomszédság ide vagy oda, mi mind különböző emberek vagyunk. Így ami Marinéninek bevált a fejfájására, az lehet, hogy Bözsinéninek fabatkát sem ér, sőt, még a gyomra is fájni kezd tőle. Gyógyszerek választásakor érdemes azoknak az embereknek a tanácsaira hallgatni, akiknek ez </a:t>
            </a:r>
            <a:r>
              <a:rPr lang="hu-HU"/>
              <a:t>a szakmája.</a:t>
            </a:r>
          </a:p>
        </p:txBody>
      </p:sp>
      <p:sp>
        <p:nvSpPr>
          <p:cNvPr id="4" name="Dia számának helye 3"/>
          <p:cNvSpPr>
            <a:spLocks noGrp="1"/>
          </p:cNvSpPr>
          <p:nvPr>
            <p:ph type="sldNum" sz="quarter" idx="5"/>
          </p:nvPr>
        </p:nvSpPr>
        <p:spPr/>
        <p:txBody>
          <a:bodyPr/>
          <a:lstStyle/>
          <a:p>
            <a:fld id="{EE48CE66-0FD4-420F-A72B-B6BE4556828C}" type="slidenum">
              <a:rPr lang="hu-HU" smtClean="0"/>
              <a:t>11</a:t>
            </a:fld>
            <a:endParaRPr lang="hu-HU"/>
          </a:p>
        </p:txBody>
      </p:sp>
    </p:spTree>
    <p:extLst>
      <p:ext uri="{BB962C8B-B14F-4D97-AF65-F5344CB8AC3E}">
        <p14:creationId xmlns:p14="http://schemas.microsoft.com/office/powerpoint/2010/main" val="4033286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A gyógyszerek csak akkor kezdenek el hatni, amikor felszívódnak a szervezetünkbe. Nézzünk meg egy rövid videót arról, hogyan történik meg a tabletták, illetve kapszulák szétesése. Na most, ha hányunk, vagy megy a hasunk, sajnos fogalmunk sincs, mennyi hatóanyag juthatott eddig a szervezetünkbe. Különösen fontos ezt tudnotok a fogamzásgátlók kapcsán. Ne kerüljetek kellemetlen helyzetbe amiatt, hogy kihánytátok a védekezést biztosító hormont. Még egy rendkívül fontos dolog: A módosított hatóanyagleadású készítmények nagy része speciális bevonattal bír. Ha eltörjük a tablettát vagy szétszedjük a kapszulát, mert félünk, hogy nem tudjuk lenyelni, a programozott hatóanyag leadás kárt szenvedhet. Túl gyorsan és egyszerre nem a megfelelő mennyiségben fog hatóanyag felszívódni. Végül egy kis értő olvasás, mit jelent a gyomornedv ellenálló </a:t>
            </a:r>
            <a:r>
              <a:rPr lang="hu-HU" dirty="0" err="1"/>
              <a:t>készítmén</a:t>
            </a:r>
            <a:r>
              <a:rPr lang="hu-HU" dirty="0"/>
              <a:t>? Csak azt, hogy ellenáll a gyomornedvnek. Ellenáll, nem csökkenti. Így ezek nem gyomorsavcsökkentők tehát, hanem úgy készültek, hogy ne a gyomornedvben oldódjanak fel.</a:t>
            </a:r>
          </a:p>
        </p:txBody>
      </p:sp>
      <p:sp>
        <p:nvSpPr>
          <p:cNvPr id="4" name="Dia számának helye 3"/>
          <p:cNvSpPr>
            <a:spLocks noGrp="1"/>
          </p:cNvSpPr>
          <p:nvPr>
            <p:ph type="sldNum" sz="quarter" idx="5"/>
          </p:nvPr>
        </p:nvSpPr>
        <p:spPr/>
        <p:txBody>
          <a:bodyPr/>
          <a:lstStyle/>
          <a:p>
            <a:fld id="{EE48CE66-0FD4-420F-A72B-B6BE4556828C}" type="slidenum">
              <a:rPr lang="hu-HU" smtClean="0"/>
              <a:t>12</a:t>
            </a:fld>
            <a:endParaRPr lang="hu-HU"/>
          </a:p>
        </p:txBody>
      </p:sp>
    </p:spTree>
    <p:extLst>
      <p:ext uri="{BB962C8B-B14F-4D97-AF65-F5344CB8AC3E}">
        <p14:creationId xmlns:p14="http://schemas.microsoft.com/office/powerpoint/2010/main" val="212148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171450" indent="-171450">
              <a:buFontTx/>
              <a:buChar char="-"/>
            </a:pPr>
            <a:r>
              <a:rPr lang="hu-HU" dirty="0"/>
              <a:t>Ha egyszerre 5x500mg </a:t>
            </a:r>
            <a:r>
              <a:rPr lang="hu-HU" dirty="0" err="1"/>
              <a:t>paracetamolt</a:t>
            </a:r>
            <a:r>
              <a:rPr lang="hu-HU" dirty="0"/>
              <a:t> veszek be, nem gyógyulok meg 5x hamarabb. Mindig a hatóanyagra fókuszáljatok, ne hangzatos nevekre. Miért fontos ez? Ha túllépitek a maximális dózist egy gyógyszerből, az igencsak nehéz feladatot ró a májra, ami egy nagyon hasznos szerv, vigyázni kell rá!</a:t>
            </a:r>
          </a:p>
        </p:txBody>
      </p:sp>
      <p:sp>
        <p:nvSpPr>
          <p:cNvPr id="4" name="Dia számának helye 3"/>
          <p:cNvSpPr>
            <a:spLocks noGrp="1"/>
          </p:cNvSpPr>
          <p:nvPr>
            <p:ph type="sldNum" sz="quarter" idx="5"/>
          </p:nvPr>
        </p:nvSpPr>
        <p:spPr/>
        <p:txBody>
          <a:bodyPr/>
          <a:lstStyle/>
          <a:p>
            <a:fld id="{EE48CE66-0FD4-420F-A72B-B6BE4556828C}" type="slidenum">
              <a:rPr lang="hu-HU" smtClean="0"/>
              <a:t>13</a:t>
            </a:fld>
            <a:endParaRPr lang="hu-HU"/>
          </a:p>
        </p:txBody>
      </p:sp>
    </p:spTree>
    <p:extLst>
      <p:ext uri="{BB962C8B-B14F-4D97-AF65-F5344CB8AC3E}">
        <p14:creationId xmlns:p14="http://schemas.microsoft.com/office/powerpoint/2010/main" val="1472118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Egy hamis gyógyszer legjobb esetben is csak simán nem hat. Rosszabb esetben akár meg is betegedhetsz tőle. Ha nem megfelelő körülmények között készül, nem tiszta körülmények között gyártják, akár bakteriális, akár gombás fertőzést is kaphatsz a tabletta lenyelésekor. A gyógyszerhamisítás nem csak a brazil szappanoperákban létezik. A képen egy budapesti pincében, egy titkos ajtó mögött rejtőző illegális gyógyszergyár látható. 2019 február óta hazánkban is bevezették az egyedi dobozazonosító rendszert, így a patikából vásárolt gyógyszerek esetén garantálni tudjuk a gyógyszerek eredetiségét és így hatásosságát, biztonságosságát egyaránt. Lényegében minden legális gyógyszert nyilvántartunk.</a:t>
            </a:r>
          </a:p>
        </p:txBody>
      </p:sp>
      <p:sp>
        <p:nvSpPr>
          <p:cNvPr id="4" name="Dia számának helye 3"/>
          <p:cNvSpPr>
            <a:spLocks noGrp="1"/>
          </p:cNvSpPr>
          <p:nvPr>
            <p:ph type="sldNum" sz="quarter" idx="5"/>
          </p:nvPr>
        </p:nvSpPr>
        <p:spPr/>
        <p:txBody>
          <a:bodyPr/>
          <a:lstStyle/>
          <a:p>
            <a:fld id="{EE48CE66-0FD4-420F-A72B-B6BE4556828C}" type="slidenum">
              <a:rPr lang="hu-HU" smtClean="0"/>
              <a:t>14</a:t>
            </a:fld>
            <a:endParaRPr lang="hu-HU"/>
          </a:p>
        </p:txBody>
      </p:sp>
    </p:spTree>
    <p:extLst>
      <p:ext uri="{BB962C8B-B14F-4D97-AF65-F5344CB8AC3E}">
        <p14:creationId xmlns:p14="http://schemas.microsoft.com/office/powerpoint/2010/main" val="315851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A hamisságon kívül is van egy nagyon fontos szempont, amiért mindig vizsgáljátok meg egy-egy gyógyszer állagát- ez pedig a felhasználhatósága miatt fontos. Mindig nézzétek meg, hogy a </a:t>
            </a:r>
            <a:r>
              <a:rPr lang="hu-HU" dirty="0" err="1"/>
              <a:t>bontatlan</a:t>
            </a:r>
            <a:r>
              <a:rPr lang="hu-HU" dirty="0"/>
              <a:t> doboz meddig szavatos, illetve az alábbi jel mutatja, hogy felbontástól mennyi ideig garantált az adott gyógyszer minősége, megfelelő tárolás mellett. Például, ha valamit hűteni KELL, de nem kerül be a hűtőbe, sajnos sokkal hamarabb hatását veszti. Előfordulhat, hogy nem konkrét dátum, hanem egy bontott tégely jelzi: felbontástól számítva mennyi ideig használhatod fel biztonságosan a gyógyszert.</a:t>
            </a:r>
          </a:p>
        </p:txBody>
      </p:sp>
      <p:sp>
        <p:nvSpPr>
          <p:cNvPr id="4" name="Dia számának helye 3"/>
          <p:cNvSpPr>
            <a:spLocks noGrp="1"/>
          </p:cNvSpPr>
          <p:nvPr>
            <p:ph type="sldNum" sz="quarter" idx="5"/>
          </p:nvPr>
        </p:nvSpPr>
        <p:spPr/>
        <p:txBody>
          <a:bodyPr/>
          <a:lstStyle/>
          <a:p>
            <a:fld id="{EE48CE66-0FD4-420F-A72B-B6BE4556828C}" type="slidenum">
              <a:rPr lang="hu-HU" smtClean="0"/>
              <a:t>15</a:t>
            </a:fld>
            <a:endParaRPr lang="hu-HU"/>
          </a:p>
        </p:txBody>
      </p:sp>
    </p:spTree>
    <p:extLst>
      <p:ext uri="{BB962C8B-B14F-4D97-AF65-F5344CB8AC3E}">
        <p14:creationId xmlns:p14="http://schemas.microsoft.com/office/powerpoint/2010/main" val="17598907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Azt hiszem, ezt a mondatot mindenki kívülről ismeri. Ha belezavarodtál a sok információba, amit a betegtájékoztatóban találsz, vagy mellékhatásod alakulna ki, bátran keress meg egy gyógyszerészt! Ő a gyógyszerek doktora. A </a:t>
            </a:r>
            <a:r>
              <a:rPr lang="hu-HU" dirty="0" err="1"/>
              <a:t>közeledben</a:t>
            </a:r>
            <a:r>
              <a:rPr lang="hu-HU" dirty="0"/>
              <a:t> lévő patikába bármikor besétálhatsz információért időpont nélkül, és garantáltan megbízható forrásból tudsz majd tájékozódni.</a:t>
            </a:r>
          </a:p>
        </p:txBody>
      </p:sp>
      <p:sp>
        <p:nvSpPr>
          <p:cNvPr id="4" name="Dia számának helye 3"/>
          <p:cNvSpPr>
            <a:spLocks noGrp="1"/>
          </p:cNvSpPr>
          <p:nvPr>
            <p:ph type="sldNum" sz="quarter" idx="5"/>
          </p:nvPr>
        </p:nvSpPr>
        <p:spPr/>
        <p:txBody>
          <a:bodyPr/>
          <a:lstStyle/>
          <a:p>
            <a:fld id="{EE48CE66-0FD4-420F-A72B-B6BE4556828C}" type="slidenum">
              <a:rPr lang="hu-HU" smtClean="0"/>
              <a:t>17</a:t>
            </a:fld>
            <a:endParaRPr lang="hu-HU"/>
          </a:p>
        </p:txBody>
      </p:sp>
    </p:spTree>
    <p:extLst>
      <p:ext uri="{BB962C8B-B14F-4D97-AF65-F5344CB8AC3E}">
        <p14:creationId xmlns:p14="http://schemas.microsoft.com/office/powerpoint/2010/main" val="3987712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Rövid áttekintés</a:t>
            </a:r>
          </a:p>
        </p:txBody>
      </p:sp>
      <p:sp>
        <p:nvSpPr>
          <p:cNvPr id="4" name="Dia számának helye 3"/>
          <p:cNvSpPr>
            <a:spLocks noGrp="1"/>
          </p:cNvSpPr>
          <p:nvPr>
            <p:ph type="sldNum" sz="quarter" idx="5"/>
          </p:nvPr>
        </p:nvSpPr>
        <p:spPr/>
        <p:txBody>
          <a:bodyPr/>
          <a:lstStyle/>
          <a:p>
            <a:fld id="{EE48CE66-0FD4-420F-A72B-B6BE4556828C}" type="slidenum">
              <a:rPr lang="hu-HU" smtClean="0"/>
              <a:t>3</a:t>
            </a:fld>
            <a:endParaRPr lang="hu-HU"/>
          </a:p>
        </p:txBody>
      </p:sp>
    </p:spTree>
    <p:extLst>
      <p:ext uri="{BB962C8B-B14F-4D97-AF65-F5344CB8AC3E}">
        <p14:creationId xmlns:p14="http://schemas.microsoft.com/office/powerpoint/2010/main" val="409808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171450" indent="-171450">
              <a:buFontTx/>
              <a:buChar char="-"/>
            </a:pPr>
            <a:r>
              <a:rPr lang="hu-HU" dirty="0" err="1"/>
              <a:t>Kéredezzük</a:t>
            </a:r>
            <a:r>
              <a:rPr lang="hu-HU" dirty="0"/>
              <a:t> meg a gyerekeket, ők hogyan fogalmaznák meg, mi az hogy gyógyszer</a:t>
            </a:r>
          </a:p>
        </p:txBody>
      </p:sp>
      <p:sp>
        <p:nvSpPr>
          <p:cNvPr id="4" name="Dia számának helye 3"/>
          <p:cNvSpPr>
            <a:spLocks noGrp="1"/>
          </p:cNvSpPr>
          <p:nvPr>
            <p:ph type="sldNum" sz="quarter" idx="5"/>
          </p:nvPr>
        </p:nvSpPr>
        <p:spPr/>
        <p:txBody>
          <a:bodyPr/>
          <a:lstStyle/>
          <a:p>
            <a:fld id="{EE48CE66-0FD4-420F-A72B-B6BE4556828C}" type="slidenum">
              <a:rPr lang="hu-HU" smtClean="0"/>
              <a:t>4</a:t>
            </a:fld>
            <a:endParaRPr lang="hu-HU"/>
          </a:p>
        </p:txBody>
      </p:sp>
    </p:spTree>
    <p:extLst>
      <p:ext uri="{BB962C8B-B14F-4D97-AF65-F5344CB8AC3E}">
        <p14:creationId xmlns:p14="http://schemas.microsoft.com/office/powerpoint/2010/main" val="1191988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Gyógyszerkönyvi definíció interpretálása, tehát a gyógyszer nem csak a tablettákat és kapszulákat jelenti</a:t>
            </a:r>
          </a:p>
        </p:txBody>
      </p:sp>
      <p:sp>
        <p:nvSpPr>
          <p:cNvPr id="4" name="Dia számának helye 3"/>
          <p:cNvSpPr>
            <a:spLocks noGrp="1"/>
          </p:cNvSpPr>
          <p:nvPr>
            <p:ph type="sldNum" sz="quarter" idx="5"/>
          </p:nvPr>
        </p:nvSpPr>
        <p:spPr/>
        <p:txBody>
          <a:bodyPr/>
          <a:lstStyle/>
          <a:p>
            <a:fld id="{EE48CE66-0FD4-420F-A72B-B6BE4556828C}" type="slidenum">
              <a:rPr lang="hu-HU" smtClean="0"/>
              <a:t>5</a:t>
            </a:fld>
            <a:endParaRPr lang="hu-HU"/>
          </a:p>
        </p:txBody>
      </p:sp>
    </p:spTree>
    <p:extLst>
      <p:ext uri="{BB962C8B-B14F-4D97-AF65-F5344CB8AC3E}">
        <p14:creationId xmlns:p14="http://schemas.microsoft.com/office/powerpoint/2010/main" val="827379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Az étrendkiegészítő bár nem gyógyszer, mégis fontos szerepet tölthet be a szervezetünk reakcióiban, ezeknek is fontos szerepet kell tulajdonítanunk. Ők is lehetnek kapszulák vagy tabletták, de ne feledkezzünk meg róla, nem feltétlenül gyártották őket olyan szigorúan ellenőrzött körülmények között mint a gyógyszereket.</a:t>
            </a:r>
          </a:p>
        </p:txBody>
      </p:sp>
      <p:sp>
        <p:nvSpPr>
          <p:cNvPr id="4" name="Dia számának helye 3"/>
          <p:cNvSpPr>
            <a:spLocks noGrp="1"/>
          </p:cNvSpPr>
          <p:nvPr>
            <p:ph type="sldNum" sz="quarter" idx="5"/>
          </p:nvPr>
        </p:nvSpPr>
        <p:spPr/>
        <p:txBody>
          <a:bodyPr/>
          <a:lstStyle/>
          <a:p>
            <a:fld id="{EE48CE66-0FD4-420F-A72B-B6BE4556828C}" type="slidenum">
              <a:rPr lang="hu-HU" smtClean="0"/>
              <a:t>6</a:t>
            </a:fld>
            <a:endParaRPr lang="hu-HU"/>
          </a:p>
        </p:txBody>
      </p:sp>
    </p:spTree>
    <p:extLst>
      <p:ext uri="{BB962C8B-B14F-4D97-AF65-F5344CB8AC3E}">
        <p14:creationId xmlns:p14="http://schemas.microsoft.com/office/powerpoint/2010/main" val="3175082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171450" indent="-171450">
              <a:buFontTx/>
              <a:buChar char="-"/>
            </a:pPr>
            <a:r>
              <a:rPr lang="hu-HU" dirty="0"/>
              <a:t>Gyerekek felvetései az „ideális gyógyszerről”, majd közös megbeszélés az előnyökről és hátrányokról</a:t>
            </a:r>
          </a:p>
        </p:txBody>
      </p:sp>
      <p:sp>
        <p:nvSpPr>
          <p:cNvPr id="4" name="Dia számának helye 3"/>
          <p:cNvSpPr>
            <a:spLocks noGrp="1"/>
          </p:cNvSpPr>
          <p:nvPr>
            <p:ph type="sldNum" sz="quarter" idx="5"/>
          </p:nvPr>
        </p:nvSpPr>
        <p:spPr/>
        <p:txBody>
          <a:bodyPr/>
          <a:lstStyle/>
          <a:p>
            <a:fld id="{EE48CE66-0FD4-420F-A72B-B6BE4556828C}" type="slidenum">
              <a:rPr lang="hu-HU" smtClean="0"/>
              <a:t>7</a:t>
            </a:fld>
            <a:endParaRPr lang="hu-HU"/>
          </a:p>
        </p:txBody>
      </p:sp>
    </p:spTree>
    <p:extLst>
      <p:ext uri="{BB962C8B-B14F-4D97-AF65-F5344CB8AC3E}">
        <p14:creationId xmlns:p14="http://schemas.microsoft.com/office/powerpoint/2010/main" val="1448291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-Mindenki ismeri a mondatot, de mi áll mögötte? Szintén bátran kérdezzük meg a gyerekek véleményét, hogy szerintük mi a mellékhatás, soroljanak példákat.</a:t>
            </a:r>
          </a:p>
          <a:p>
            <a:r>
              <a:rPr lang="hu-HU" dirty="0"/>
              <a:t>A mellékhatás bejelentést hasonlíthatjuk a </a:t>
            </a:r>
            <a:r>
              <a:rPr lang="hu-HU" dirty="0" err="1"/>
              <a:t>feedback-hez</a:t>
            </a:r>
            <a:r>
              <a:rPr lang="hu-HU" dirty="0"/>
              <a:t>. Aki rendelt már neten az tudja, milyen hasznos, ha minél több vélemény áll rendelkezésre az adott termékről. Ha mellékhatás jelentkezett, ami nem fordult még elő másokkal a betegtájékoztató alapján, azt feltétlen érdemes jelezni, hogy a gyártó tökéletesíthesse az adott gyógyszert.</a:t>
            </a:r>
          </a:p>
          <a:p>
            <a:pPr marL="171450" indent="-171450">
              <a:buFontTx/>
              <a:buChar char="-"/>
            </a:pPr>
            <a:r>
              <a:rPr lang="hu-HU" dirty="0"/>
              <a:t>Fontosnak tartom kiemelni, hogy egyáltalán nem biztos, hogy kialakulnak mellékhatások egy adott gyógyszer szedésekor, illetve nem feltétlen kell rettegéssel kezelni ezeket.</a:t>
            </a:r>
          </a:p>
        </p:txBody>
      </p:sp>
      <p:sp>
        <p:nvSpPr>
          <p:cNvPr id="4" name="Dia számának helye 3"/>
          <p:cNvSpPr>
            <a:spLocks noGrp="1"/>
          </p:cNvSpPr>
          <p:nvPr>
            <p:ph type="sldNum" sz="quarter" idx="5"/>
          </p:nvPr>
        </p:nvSpPr>
        <p:spPr/>
        <p:txBody>
          <a:bodyPr/>
          <a:lstStyle/>
          <a:p>
            <a:fld id="{EE48CE66-0FD4-420F-A72B-B6BE4556828C}" type="slidenum">
              <a:rPr lang="hu-HU" smtClean="0"/>
              <a:t>8</a:t>
            </a:fld>
            <a:endParaRPr lang="hu-HU"/>
          </a:p>
        </p:txBody>
      </p:sp>
    </p:spTree>
    <p:extLst>
      <p:ext uri="{BB962C8B-B14F-4D97-AF65-F5344CB8AC3E}">
        <p14:creationId xmlns:p14="http://schemas.microsoft.com/office/powerpoint/2010/main" val="1313810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Nyugodtan vigyünk be pár betegtájékoztatót, és nézzük meg csoportosan közelebbről. </a:t>
            </a:r>
          </a:p>
          <a:p>
            <a:r>
              <a:rPr lang="hu-HU" dirty="0"/>
              <a:t>Sok ijesztő tény szerepel a mellékhatások között, még akkor is, ha csak nagyon </a:t>
            </a:r>
            <a:r>
              <a:rPr lang="hu-HU" dirty="0" err="1"/>
              <a:t>nagyon</a:t>
            </a:r>
            <a:r>
              <a:rPr lang="hu-HU" dirty="0"/>
              <a:t> ritkán fordul elő. Miért van erre szükség, meg kell-e ijedni tőle? Sokan ismerhetik a sztorit az amerikai nőről, aki megpróbálta </a:t>
            </a:r>
            <a:r>
              <a:rPr lang="hu-HU" dirty="0" err="1"/>
              <a:t>megmikrózni</a:t>
            </a:r>
            <a:r>
              <a:rPr lang="hu-HU" dirty="0"/>
              <a:t> a cicáját. Nos, az állat sajnos nem kompatibilis a mikrohullámokkal. A nő mégis pert nyert a mikrógyártóval szemben, hiszen nem szerepelt a használati leírásban, hogy macskát nem lehet </a:t>
            </a:r>
            <a:r>
              <a:rPr lang="hu-HU" dirty="0" err="1"/>
              <a:t>mikrózni</a:t>
            </a:r>
            <a:r>
              <a:rPr lang="hu-HU" dirty="0"/>
              <a:t>. Azóta minden elektronikai eszköz használati utasításában találkozhatunk számunkra banális felhívásokkal, így védve magukat a cégek az esetleges kártérítési perektől.</a:t>
            </a:r>
          </a:p>
        </p:txBody>
      </p:sp>
      <p:sp>
        <p:nvSpPr>
          <p:cNvPr id="4" name="Dia számának helye 3"/>
          <p:cNvSpPr>
            <a:spLocks noGrp="1"/>
          </p:cNvSpPr>
          <p:nvPr>
            <p:ph type="sldNum" sz="quarter" idx="5"/>
          </p:nvPr>
        </p:nvSpPr>
        <p:spPr/>
        <p:txBody>
          <a:bodyPr/>
          <a:lstStyle/>
          <a:p>
            <a:fld id="{EE48CE66-0FD4-420F-A72B-B6BE4556828C}" type="slidenum">
              <a:rPr lang="hu-HU" smtClean="0"/>
              <a:t>9</a:t>
            </a:fld>
            <a:endParaRPr lang="hu-HU"/>
          </a:p>
        </p:txBody>
      </p:sp>
    </p:spTree>
    <p:extLst>
      <p:ext uri="{BB962C8B-B14F-4D97-AF65-F5344CB8AC3E}">
        <p14:creationId xmlns:p14="http://schemas.microsoft.com/office/powerpoint/2010/main" val="2237680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-Gyakori eset, hogy valaki az első tüsszentésnél szalad a gyógyszeres fiókhoz, és azonnal bekap egy szem antibiotikumot. Nem hogy hatástalan lesz a dolog, de még a rezisztencia kialakulását is megkönnyíti vele az illető, ennek óriási veszélye van. Ahogy Dér Péter mondta egyszer: a tiszta tányérra sem teszünk mosogatószert.</a:t>
            </a:r>
          </a:p>
        </p:txBody>
      </p:sp>
      <p:sp>
        <p:nvSpPr>
          <p:cNvPr id="4" name="Dia számának helye 3"/>
          <p:cNvSpPr>
            <a:spLocks noGrp="1"/>
          </p:cNvSpPr>
          <p:nvPr>
            <p:ph type="sldNum" sz="quarter" idx="5"/>
          </p:nvPr>
        </p:nvSpPr>
        <p:spPr/>
        <p:txBody>
          <a:bodyPr/>
          <a:lstStyle/>
          <a:p>
            <a:fld id="{EE48CE66-0FD4-420F-A72B-B6BE4556828C}" type="slidenum">
              <a:rPr lang="hu-HU" smtClean="0"/>
              <a:t>10</a:t>
            </a:fld>
            <a:endParaRPr lang="hu-HU"/>
          </a:p>
        </p:txBody>
      </p:sp>
    </p:spTree>
    <p:extLst>
      <p:ext uri="{BB962C8B-B14F-4D97-AF65-F5344CB8AC3E}">
        <p14:creationId xmlns:p14="http://schemas.microsoft.com/office/powerpoint/2010/main" val="154865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hu-HU"/>
              <a:t>Mintacím szerkesztése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hu-HU"/>
              <a:t>Kattintson ide az alcím mintájának szerkesztéséhez</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96FCBA70-4F03-4A93-8B23-61CB6E682205}" type="datetimeFigureOut">
              <a:rPr lang="hu-HU" smtClean="0"/>
              <a:t>2022. 01. 24.</a:t>
            </a:fld>
            <a:endParaRPr lang="hu-HU"/>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hu-HU"/>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5A35AA8C-5E92-4CB5-8BBB-3A184F0B2164}" type="slidenum">
              <a:rPr lang="hu-HU" smtClean="0"/>
              <a:t>‹#›</a:t>
            </a:fld>
            <a:endParaRPr lang="hu-HU"/>
          </a:p>
        </p:txBody>
      </p:sp>
    </p:spTree>
    <p:extLst>
      <p:ext uri="{BB962C8B-B14F-4D97-AF65-F5344CB8AC3E}">
        <p14:creationId xmlns:p14="http://schemas.microsoft.com/office/powerpoint/2010/main" val="1558917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Vertical Text Placeholder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96FCBA70-4F03-4A93-8B23-61CB6E682205}" type="datetimeFigureOut">
              <a:rPr lang="hu-HU" smtClean="0"/>
              <a:t>2022. 01. 24.</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5A35AA8C-5E92-4CB5-8BBB-3A184F0B2164}" type="slidenum">
              <a:rPr lang="hu-HU" smtClean="0"/>
              <a:t>‹#›</a:t>
            </a:fld>
            <a:endParaRPr lang="hu-HU"/>
          </a:p>
        </p:txBody>
      </p:sp>
    </p:spTree>
    <p:extLst>
      <p:ext uri="{BB962C8B-B14F-4D97-AF65-F5344CB8AC3E}">
        <p14:creationId xmlns:p14="http://schemas.microsoft.com/office/powerpoint/2010/main" val="1641629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hu-HU"/>
              <a:t>Mintacím szerkesztése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96FCBA70-4F03-4A93-8B23-61CB6E682205}" type="datetimeFigureOut">
              <a:rPr lang="hu-HU" smtClean="0"/>
              <a:t>2022. 01. 24.</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5A35AA8C-5E92-4CB5-8BBB-3A184F0B2164}" type="slidenum">
              <a:rPr lang="hu-HU" smtClean="0"/>
              <a:t>‹#›</a:t>
            </a:fld>
            <a:endParaRPr lang="hu-HU"/>
          </a:p>
        </p:txBody>
      </p:sp>
    </p:spTree>
    <p:extLst>
      <p:ext uri="{BB962C8B-B14F-4D97-AF65-F5344CB8AC3E}">
        <p14:creationId xmlns:p14="http://schemas.microsoft.com/office/powerpoint/2010/main" val="3508972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Alcím mintájának szerkesztése</a:t>
            </a:r>
          </a:p>
        </p:txBody>
      </p:sp>
      <p:sp>
        <p:nvSpPr>
          <p:cNvPr id="4" name="Dátum helye 3"/>
          <p:cNvSpPr>
            <a:spLocks noGrp="1"/>
          </p:cNvSpPr>
          <p:nvPr>
            <p:ph type="dt" sz="half" idx="10"/>
          </p:nvPr>
        </p:nvSpPr>
        <p:spPr/>
        <p:txBody>
          <a:bodyPr/>
          <a:lstStyle/>
          <a:p>
            <a:fld id="{817905A0-FCDC-429F-844C-2BC58DD65CE4}" type="datetimeFigureOut">
              <a:rPr lang="hu-HU" smtClean="0"/>
              <a:t>2022. 01. 24.</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3BB979A9-75FB-4176-A229-A08D07A9984E}" type="slidenum">
              <a:rPr lang="hu-HU" smtClean="0"/>
              <a:t>‹#›</a:t>
            </a:fld>
            <a:endParaRPr lang="hu-HU"/>
          </a:p>
        </p:txBody>
      </p:sp>
    </p:spTree>
    <p:extLst>
      <p:ext uri="{BB962C8B-B14F-4D97-AF65-F5344CB8AC3E}">
        <p14:creationId xmlns:p14="http://schemas.microsoft.com/office/powerpoint/2010/main" val="1449847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817905A0-FCDC-429F-844C-2BC58DD65CE4}" type="datetimeFigureOut">
              <a:rPr lang="hu-HU" smtClean="0"/>
              <a:t>2022. 01. 24.</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3BB979A9-75FB-4176-A229-A08D07A9984E}" type="slidenum">
              <a:rPr lang="hu-HU" smtClean="0"/>
              <a:t>‹#›</a:t>
            </a:fld>
            <a:endParaRPr lang="hu-HU"/>
          </a:p>
        </p:txBody>
      </p:sp>
    </p:spTree>
    <p:extLst>
      <p:ext uri="{BB962C8B-B14F-4D97-AF65-F5344CB8AC3E}">
        <p14:creationId xmlns:p14="http://schemas.microsoft.com/office/powerpoint/2010/main" val="391410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p:cNvSpPr>
            <a:spLocks noGrp="1"/>
          </p:cNvSpPr>
          <p:nvPr>
            <p:ph type="dt" sz="half" idx="10"/>
          </p:nvPr>
        </p:nvSpPr>
        <p:spPr/>
        <p:txBody>
          <a:bodyPr/>
          <a:lstStyle/>
          <a:p>
            <a:fld id="{817905A0-FCDC-429F-844C-2BC58DD65CE4}" type="datetimeFigureOut">
              <a:rPr lang="hu-HU" smtClean="0"/>
              <a:t>2022. 01. 24.</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3BB979A9-75FB-4176-A229-A08D07A9984E}" type="slidenum">
              <a:rPr lang="hu-HU" smtClean="0"/>
              <a:t>‹#›</a:t>
            </a:fld>
            <a:endParaRPr lang="hu-HU"/>
          </a:p>
        </p:txBody>
      </p:sp>
    </p:spTree>
    <p:extLst>
      <p:ext uri="{BB962C8B-B14F-4D97-AF65-F5344CB8AC3E}">
        <p14:creationId xmlns:p14="http://schemas.microsoft.com/office/powerpoint/2010/main" val="10586120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p:cNvSpPr>
            <a:spLocks noGrp="1"/>
          </p:cNvSpPr>
          <p:nvPr>
            <p:ph type="dt" sz="half" idx="10"/>
          </p:nvPr>
        </p:nvSpPr>
        <p:spPr/>
        <p:txBody>
          <a:bodyPr/>
          <a:lstStyle/>
          <a:p>
            <a:fld id="{817905A0-FCDC-429F-844C-2BC58DD65CE4}" type="datetimeFigureOut">
              <a:rPr lang="hu-HU" smtClean="0"/>
              <a:t>2022. 01. 24.</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3BB979A9-75FB-4176-A229-A08D07A9984E}" type="slidenum">
              <a:rPr lang="hu-HU" smtClean="0"/>
              <a:t>‹#›</a:t>
            </a:fld>
            <a:endParaRPr lang="hu-HU"/>
          </a:p>
        </p:txBody>
      </p:sp>
    </p:spTree>
    <p:extLst>
      <p:ext uri="{BB962C8B-B14F-4D97-AF65-F5344CB8AC3E}">
        <p14:creationId xmlns:p14="http://schemas.microsoft.com/office/powerpoint/2010/main" val="553323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839788" y="365125"/>
            <a:ext cx="10515600" cy="1325563"/>
          </a:xfrm>
        </p:spPr>
        <p:txBody>
          <a:bodyPr/>
          <a:lstStyle/>
          <a:p>
            <a:r>
              <a:rPr lang="hu-HU"/>
              <a:t>Mintacím szerkesztése</a:t>
            </a:r>
          </a:p>
        </p:txBody>
      </p:sp>
      <p:sp>
        <p:nvSpPr>
          <p:cNvPr id="3" name="Szöveg hely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p:cNvSpPr>
            <a:spLocks noGrp="1"/>
          </p:cNvSpPr>
          <p:nvPr>
            <p:ph type="dt" sz="half" idx="10"/>
          </p:nvPr>
        </p:nvSpPr>
        <p:spPr/>
        <p:txBody>
          <a:bodyPr/>
          <a:lstStyle/>
          <a:p>
            <a:fld id="{817905A0-FCDC-429F-844C-2BC58DD65CE4}" type="datetimeFigureOut">
              <a:rPr lang="hu-HU" smtClean="0"/>
              <a:t>2022. 01. 24.</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3BB979A9-75FB-4176-A229-A08D07A9984E}" type="slidenum">
              <a:rPr lang="hu-HU" smtClean="0"/>
              <a:t>‹#›</a:t>
            </a:fld>
            <a:endParaRPr lang="hu-HU"/>
          </a:p>
        </p:txBody>
      </p:sp>
    </p:spTree>
    <p:extLst>
      <p:ext uri="{BB962C8B-B14F-4D97-AF65-F5344CB8AC3E}">
        <p14:creationId xmlns:p14="http://schemas.microsoft.com/office/powerpoint/2010/main" val="633060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Dátum helye 2"/>
          <p:cNvSpPr>
            <a:spLocks noGrp="1"/>
          </p:cNvSpPr>
          <p:nvPr>
            <p:ph type="dt" sz="half" idx="10"/>
          </p:nvPr>
        </p:nvSpPr>
        <p:spPr/>
        <p:txBody>
          <a:bodyPr/>
          <a:lstStyle/>
          <a:p>
            <a:fld id="{817905A0-FCDC-429F-844C-2BC58DD65CE4}" type="datetimeFigureOut">
              <a:rPr lang="hu-HU" smtClean="0"/>
              <a:t>2022. 01. 24.</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3BB979A9-75FB-4176-A229-A08D07A9984E}" type="slidenum">
              <a:rPr lang="hu-HU" smtClean="0"/>
              <a:t>‹#›</a:t>
            </a:fld>
            <a:endParaRPr lang="hu-HU"/>
          </a:p>
        </p:txBody>
      </p:sp>
    </p:spTree>
    <p:extLst>
      <p:ext uri="{BB962C8B-B14F-4D97-AF65-F5344CB8AC3E}">
        <p14:creationId xmlns:p14="http://schemas.microsoft.com/office/powerpoint/2010/main" val="2047415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817905A0-FCDC-429F-844C-2BC58DD65CE4}" type="datetimeFigureOut">
              <a:rPr lang="hu-HU" smtClean="0"/>
              <a:t>2022. 01. 24.</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3BB979A9-75FB-4176-A229-A08D07A9984E}" type="slidenum">
              <a:rPr lang="hu-HU" smtClean="0"/>
              <a:t>‹#›</a:t>
            </a:fld>
            <a:endParaRPr lang="hu-HU"/>
          </a:p>
        </p:txBody>
      </p:sp>
    </p:spTree>
    <p:extLst>
      <p:ext uri="{BB962C8B-B14F-4D97-AF65-F5344CB8AC3E}">
        <p14:creationId xmlns:p14="http://schemas.microsoft.com/office/powerpoint/2010/main" val="41751308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p:cNvSpPr>
            <a:spLocks noGrp="1"/>
          </p:cNvSpPr>
          <p:nvPr>
            <p:ph type="dt" sz="half" idx="10"/>
          </p:nvPr>
        </p:nvSpPr>
        <p:spPr/>
        <p:txBody>
          <a:bodyPr/>
          <a:lstStyle/>
          <a:p>
            <a:fld id="{817905A0-FCDC-429F-844C-2BC58DD65CE4}" type="datetimeFigureOut">
              <a:rPr lang="hu-HU" smtClean="0"/>
              <a:t>2022. 01. 24.</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3BB979A9-75FB-4176-A229-A08D07A9984E}" type="slidenum">
              <a:rPr lang="hu-HU" smtClean="0"/>
              <a:t>‹#›</a:t>
            </a:fld>
            <a:endParaRPr lang="hu-HU"/>
          </a:p>
        </p:txBody>
      </p:sp>
    </p:spTree>
    <p:extLst>
      <p:ext uri="{BB962C8B-B14F-4D97-AF65-F5344CB8AC3E}">
        <p14:creationId xmlns:p14="http://schemas.microsoft.com/office/powerpoint/2010/main" val="3933907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Content Placeholder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fld id="{96FCBA70-4F03-4A93-8B23-61CB6E682205}" type="datetimeFigureOut">
              <a:rPr lang="hu-HU" smtClean="0"/>
              <a:t>2022. 01. 24.</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5A35AA8C-5E92-4CB5-8BBB-3A184F0B2164}" type="slidenum">
              <a:rPr lang="hu-HU" smtClean="0"/>
              <a:t>‹#›</a:t>
            </a:fld>
            <a:endParaRPr lang="hu-HU"/>
          </a:p>
        </p:txBody>
      </p:sp>
    </p:spTree>
    <p:extLst>
      <p:ext uri="{BB962C8B-B14F-4D97-AF65-F5344CB8AC3E}">
        <p14:creationId xmlns:p14="http://schemas.microsoft.com/office/powerpoint/2010/main" val="24319910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p:cNvSpPr>
            <a:spLocks noGrp="1"/>
          </p:cNvSpPr>
          <p:nvPr>
            <p:ph type="dt" sz="half" idx="10"/>
          </p:nvPr>
        </p:nvSpPr>
        <p:spPr/>
        <p:txBody>
          <a:bodyPr/>
          <a:lstStyle/>
          <a:p>
            <a:fld id="{817905A0-FCDC-429F-844C-2BC58DD65CE4}" type="datetimeFigureOut">
              <a:rPr lang="hu-HU" smtClean="0"/>
              <a:t>2022. 01. 24.</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3BB979A9-75FB-4176-A229-A08D07A9984E}" type="slidenum">
              <a:rPr lang="hu-HU" smtClean="0"/>
              <a:t>‹#›</a:t>
            </a:fld>
            <a:endParaRPr lang="hu-HU"/>
          </a:p>
        </p:txBody>
      </p:sp>
    </p:spTree>
    <p:extLst>
      <p:ext uri="{BB962C8B-B14F-4D97-AF65-F5344CB8AC3E}">
        <p14:creationId xmlns:p14="http://schemas.microsoft.com/office/powerpoint/2010/main" val="12982642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817905A0-FCDC-429F-844C-2BC58DD65CE4}" type="datetimeFigureOut">
              <a:rPr lang="hu-HU" smtClean="0"/>
              <a:t>2022. 01. 24.</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3BB979A9-75FB-4176-A229-A08D07A9984E}" type="slidenum">
              <a:rPr lang="hu-HU" smtClean="0"/>
              <a:t>‹#›</a:t>
            </a:fld>
            <a:endParaRPr lang="hu-HU"/>
          </a:p>
        </p:txBody>
      </p:sp>
    </p:spTree>
    <p:extLst>
      <p:ext uri="{BB962C8B-B14F-4D97-AF65-F5344CB8AC3E}">
        <p14:creationId xmlns:p14="http://schemas.microsoft.com/office/powerpoint/2010/main" val="35212917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817905A0-FCDC-429F-844C-2BC58DD65CE4}" type="datetimeFigureOut">
              <a:rPr lang="hu-HU" smtClean="0"/>
              <a:t>2022. 01. 24.</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3BB979A9-75FB-4176-A229-A08D07A9984E}" type="slidenum">
              <a:rPr lang="hu-HU" smtClean="0"/>
              <a:t>‹#›</a:t>
            </a:fld>
            <a:endParaRPr lang="hu-HU"/>
          </a:p>
        </p:txBody>
      </p:sp>
    </p:spTree>
    <p:extLst>
      <p:ext uri="{BB962C8B-B14F-4D97-AF65-F5344CB8AC3E}">
        <p14:creationId xmlns:p14="http://schemas.microsoft.com/office/powerpoint/2010/main" val="3265175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hu-HU"/>
              <a:t>Mintacím szerkesztése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ate Placeholder 3"/>
          <p:cNvSpPr>
            <a:spLocks noGrp="1"/>
          </p:cNvSpPr>
          <p:nvPr>
            <p:ph type="dt" sz="half" idx="10"/>
          </p:nvPr>
        </p:nvSpPr>
        <p:spPr/>
        <p:txBody>
          <a:bodyPr/>
          <a:lstStyle/>
          <a:p>
            <a:fld id="{96FCBA70-4F03-4A93-8B23-61CB6E682205}" type="datetimeFigureOut">
              <a:rPr lang="hu-HU" smtClean="0"/>
              <a:t>2022. 01. 24.</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5A35AA8C-5E92-4CB5-8BBB-3A184F0B2164}" type="slidenum">
              <a:rPr lang="hu-HU" smtClean="0"/>
              <a:t>‹#›</a:t>
            </a:fld>
            <a:endParaRPr lang="hu-HU"/>
          </a:p>
        </p:txBody>
      </p:sp>
    </p:spTree>
    <p:extLst>
      <p:ext uri="{BB962C8B-B14F-4D97-AF65-F5344CB8AC3E}">
        <p14:creationId xmlns:p14="http://schemas.microsoft.com/office/powerpoint/2010/main" val="2866545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Date Placeholder 4"/>
          <p:cNvSpPr>
            <a:spLocks noGrp="1"/>
          </p:cNvSpPr>
          <p:nvPr>
            <p:ph type="dt" sz="half" idx="10"/>
          </p:nvPr>
        </p:nvSpPr>
        <p:spPr/>
        <p:txBody>
          <a:bodyPr/>
          <a:lstStyle/>
          <a:p>
            <a:fld id="{96FCBA70-4F03-4A93-8B23-61CB6E682205}" type="datetimeFigureOut">
              <a:rPr lang="hu-HU" smtClean="0"/>
              <a:t>2022. 01. 24.</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5A35AA8C-5E92-4CB5-8BBB-3A184F0B2164}" type="slidenum">
              <a:rPr lang="hu-HU" smtClean="0"/>
              <a:t>‹#›</a:t>
            </a:fld>
            <a:endParaRPr lang="hu-HU"/>
          </a:p>
        </p:txBody>
      </p:sp>
    </p:spTree>
    <p:extLst>
      <p:ext uri="{BB962C8B-B14F-4D97-AF65-F5344CB8AC3E}">
        <p14:creationId xmlns:p14="http://schemas.microsoft.com/office/powerpoint/2010/main" val="3612067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hu-HU"/>
              <a:t>Mintacím szerkesztése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7" name="Date Placeholder 6"/>
          <p:cNvSpPr>
            <a:spLocks noGrp="1"/>
          </p:cNvSpPr>
          <p:nvPr>
            <p:ph type="dt" sz="half" idx="10"/>
          </p:nvPr>
        </p:nvSpPr>
        <p:spPr/>
        <p:txBody>
          <a:bodyPr/>
          <a:lstStyle/>
          <a:p>
            <a:fld id="{96FCBA70-4F03-4A93-8B23-61CB6E682205}" type="datetimeFigureOut">
              <a:rPr lang="hu-HU" smtClean="0"/>
              <a:t>2022. 01. 24.</a:t>
            </a:fld>
            <a:endParaRPr lang="hu-HU"/>
          </a:p>
        </p:txBody>
      </p:sp>
      <p:sp>
        <p:nvSpPr>
          <p:cNvPr id="8" name="Footer Placeholder 7"/>
          <p:cNvSpPr>
            <a:spLocks noGrp="1"/>
          </p:cNvSpPr>
          <p:nvPr>
            <p:ph type="ftr" sz="quarter" idx="11"/>
          </p:nvPr>
        </p:nvSpPr>
        <p:spPr/>
        <p:txBody>
          <a:bodyPr/>
          <a:lstStyle/>
          <a:p>
            <a:endParaRPr lang="hu-HU"/>
          </a:p>
        </p:txBody>
      </p:sp>
      <p:sp>
        <p:nvSpPr>
          <p:cNvPr id="9" name="Slide Number Placeholder 8"/>
          <p:cNvSpPr>
            <a:spLocks noGrp="1"/>
          </p:cNvSpPr>
          <p:nvPr>
            <p:ph type="sldNum" sz="quarter" idx="12"/>
          </p:nvPr>
        </p:nvSpPr>
        <p:spPr/>
        <p:txBody>
          <a:bodyPr/>
          <a:lstStyle/>
          <a:p>
            <a:fld id="{5A35AA8C-5E92-4CB5-8BBB-3A184F0B2164}" type="slidenum">
              <a:rPr lang="hu-HU" smtClean="0"/>
              <a:t>‹#›</a:t>
            </a:fld>
            <a:endParaRPr lang="hu-HU"/>
          </a:p>
        </p:txBody>
      </p:sp>
    </p:spTree>
    <p:extLst>
      <p:ext uri="{BB962C8B-B14F-4D97-AF65-F5344CB8AC3E}">
        <p14:creationId xmlns:p14="http://schemas.microsoft.com/office/powerpoint/2010/main" val="104407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hu-HU"/>
              <a:t>Mintacím szerkesztése</a:t>
            </a:r>
            <a:endParaRPr lang="en-US" dirty="0"/>
          </a:p>
        </p:txBody>
      </p:sp>
      <p:sp>
        <p:nvSpPr>
          <p:cNvPr id="3" name="Date Placeholder 2"/>
          <p:cNvSpPr>
            <a:spLocks noGrp="1"/>
          </p:cNvSpPr>
          <p:nvPr>
            <p:ph type="dt" sz="half" idx="10"/>
          </p:nvPr>
        </p:nvSpPr>
        <p:spPr/>
        <p:txBody>
          <a:bodyPr/>
          <a:lstStyle/>
          <a:p>
            <a:fld id="{96FCBA70-4F03-4A93-8B23-61CB6E682205}" type="datetimeFigureOut">
              <a:rPr lang="hu-HU" smtClean="0"/>
              <a:t>2022. 01. 24.</a:t>
            </a:fld>
            <a:endParaRPr lang="hu-HU"/>
          </a:p>
        </p:txBody>
      </p:sp>
      <p:sp>
        <p:nvSpPr>
          <p:cNvPr id="4" name="Footer Placeholder 3"/>
          <p:cNvSpPr>
            <a:spLocks noGrp="1"/>
          </p:cNvSpPr>
          <p:nvPr>
            <p:ph type="ftr" sz="quarter" idx="11"/>
          </p:nvPr>
        </p:nvSpPr>
        <p:spPr/>
        <p:txBody>
          <a:bodyPr/>
          <a:lstStyle/>
          <a:p>
            <a:endParaRPr lang="hu-HU"/>
          </a:p>
        </p:txBody>
      </p:sp>
      <p:sp>
        <p:nvSpPr>
          <p:cNvPr id="5" name="Slide Number Placeholder 4"/>
          <p:cNvSpPr>
            <a:spLocks noGrp="1"/>
          </p:cNvSpPr>
          <p:nvPr>
            <p:ph type="sldNum" sz="quarter" idx="12"/>
          </p:nvPr>
        </p:nvSpPr>
        <p:spPr/>
        <p:txBody>
          <a:bodyPr/>
          <a:lstStyle/>
          <a:p>
            <a:fld id="{5A35AA8C-5E92-4CB5-8BBB-3A184F0B2164}" type="slidenum">
              <a:rPr lang="hu-HU" smtClean="0"/>
              <a:t>‹#›</a:t>
            </a:fld>
            <a:endParaRPr lang="hu-HU"/>
          </a:p>
        </p:txBody>
      </p:sp>
    </p:spTree>
    <p:extLst>
      <p:ext uri="{BB962C8B-B14F-4D97-AF65-F5344CB8AC3E}">
        <p14:creationId xmlns:p14="http://schemas.microsoft.com/office/powerpoint/2010/main" val="3675027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FCBA70-4F03-4A93-8B23-61CB6E682205}" type="datetimeFigureOut">
              <a:rPr lang="hu-HU" smtClean="0"/>
              <a:t>2022. 01. 24.</a:t>
            </a:fld>
            <a:endParaRPr lang="hu-HU"/>
          </a:p>
        </p:txBody>
      </p:sp>
      <p:sp>
        <p:nvSpPr>
          <p:cNvPr id="3" name="Footer Placeholder 2"/>
          <p:cNvSpPr>
            <a:spLocks noGrp="1"/>
          </p:cNvSpPr>
          <p:nvPr>
            <p:ph type="ftr" sz="quarter" idx="11"/>
          </p:nvPr>
        </p:nvSpPr>
        <p:spPr/>
        <p:txBody>
          <a:bodyPr/>
          <a:lstStyle/>
          <a:p>
            <a:endParaRPr lang="hu-HU"/>
          </a:p>
        </p:txBody>
      </p:sp>
      <p:sp>
        <p:nvSpPr>
          <p:cNvPr id="4" name="Slide Number Placeholder 3"/>
          <p:cNvSpPr>
            <a:spLocks noGrp="1"/>
          </p:cNvSpPr>
          <p:nvPr>
            <p:ph type="sldNum" sz="quarter" idx="12"/>
          </p:nvPr>
        </p:nvSpPr>
        <p:spPr/>
        <p:txBody>
          <a:bodyPr/>
          <a:lstStyle/>
          <a:p>
            <a:fld id="{5A35AA8C-5E92-4CB5-8BBB-3A184F0B2164}" type="slidenum">
              <a:rPr lang="hu-HU" smtClean="0"/>
              <a:t>‹#›</a:t>
            </a:fld>
            <a:endParaRPr lang="hu-HU"/>
          </a:p>
        </p:txBody>
      </p:sp>
    </p:spTree>
    <p:extLst>
      <p:ext uri="{BB962C8B-B14F-4D97-AF65-F5344CB8AC3E}">
        <p14:creationId xmlns:p14="http://schemas.microsoft.com/office/powerpoint/2010/main" val="1466551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hu-HU"/>
              <a:t>Mintacím szerkesztése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hu-HU"/>
              <a:t>Mintaszöveg szerkesztése</a:t>
            </a:r>
          </a:p>
        </p:txBody>
      </p:sp>
      <p:sp>
        <p:nvSpPr>
          <p:cNvPr id="5" name="Date Placeholder 4"/>
          <p:cNvSpPr>
            <a:spLocks noGrp="1"/>
          </p:cNvSpPr>
          <p:nvPr>
            <p:ph type="dt" sz="half" idx="10"/>
          </p:nvPr>
        </p:nvSpPr>
        <p:spPr/>
        <p:txBody>
          <a:bodyPr/>
          <a:lstStyle/>
          <a:p>
            <a:fld id="{96FCBA70-4F03-4A93-8B23-61CB6E682205}" type="datetimeFigureOut">
              <a:rPr lang="hu-HU" smtClean="0"/>
              <a:t>2022. 01. 24.</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5A35AA8C-5E92-4CB5-8BBB-3A184F0B2164}" type="slidenum">
              <a:rPr lang="hu-HU" smtClean="0"/>
              <a:t>‹#›</a:t>
            </a:fld>
            <a:endParaRPr lang="hu-HU"/>
          </a:p>
        </p:txBody>
      </p:sp>
    </p:spTree>
    <p:extLst>
      <p:ext uri="{BB962C8B-B14F-4D97-AF65-F5344CB8AC3E}">
        <p14:creationId xmlns:p14="http://schemas.microsoft.com/office/powerpoint/2010/main" val="2784707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hu-HU"/>
              <a:t>Mintacím szerkesztése</a:t>
            </a:r>
            <a:endParaRPr lang="en-US" dirty="0"/>
          </a:p>
        </p:txBody>
      </p:sp>
      <p:sp>
        <p:nvSpPr>
          <p:cNvPr id="3" name="Picture Placeholder 2"/>
          <p:cNvSpPr>
            <a:spLocks noGrp="1" noChangeAspect="1"/>
          </p:cNvSpPr>
          <p:nvPr>
            <p:ph type="pic" idx="1"/>
          </p:nvPr>
        </p:nvSpPr>
        <p:spPr>
          <a:xfrm>
            <a:off x="0" y="0"/>
            <a:ext cx="12192000" cy="5330952"/>
          </a:xfrm>
          <a:blipFill>
            <a:blip r:embed="rId2"/>
            <a:stretch>
              <a:fillRect/>
            </a:stretch>
          </a:blip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u-HU"/>
              <a:t>Kép beszúrásához kattintson az ikonra</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96FCBA70-4F03-4A93-8B23-61CB6E682205}" type="datetimeFigureOut">
              <a:rPr lang="hu-HU" smtClean="0"/>
              <a:t>2022. 01. 24.</a:t>
            </a:fld>
            <a:endParaRPr lang="hu-HU"/>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hu-HU"/>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5A35AA8C-5E92-4CB5-8BBB-3A184F0B2164}" type="slidenum">
              <a:rPr lang="hu-HU" smtClean="0"/>
              <a:t>‹#›</a:t>
            </a:fld>
            <a:endParaRPr lang="hu-HU"/>
          </a:p>
        </p:txBody>
      </p:sp>
    </p:spTree>
    <p:extLst>
      <p:ext uri="{BB962C8B-B14F-4D97-AF65-F5344CB8AC3E}">
        <p14:creationId xmlns:p14="http://schemas.microsoft.com/office/powerpoint/2010/main" val="137882036"/>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hu-HU"/>
              <a:t>Mintacím szerkesztése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96FCBA70-4F03-4A93-8B23-61CB6E682205}" type="datetimeFigureOut">
              <a:rPr lang="hu-HU" smtClean="0"/>
              <a:t>2022. 01. 24.</a:t>
            </a:fld>
            <a:endParaRPr lang="hu-HU"/>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hu-HU"/>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5A35AA8C-5E92-4CB5-8BBB-3A184F0B2164}" type="slidenum">
              <a:rPr lang="hu-HU" smtClean="0"/>
              <a:t>‹#›</a:t>
            </a:fld>
            <a:endParaRPr lang="hu-HU"/>
          </a:p>
        </p:txBody>
      </p:sp>
    </p:spTree>
    <p:extLst>
      <p:ext uri="{BB962C8B-B14F-4D97-AF65-F5344CB8AC3E}">
        <p14:creationId xmlns:p14="http://schemas.microsoft.com/office/powerpoint/2010/main" val="21419903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16200000" scaled="1"/>
          <a:tileRect/>
        </a:gradFill>
        <a:effectLst/>
      </p:bgPr>
    </p:bg>
    <p:spTree>
      <p:nvGrpSpPr>
        <p:cNvPr id="1" name=""/>
        <p:cNvGrpSpPr/>
        <p:nvPr/>
      </p:nvGrpSpPr>
      <p:grpSpPr>
        <a:xfrm>
          <a:off x="0" y="0"/>
          <a:ext cx="0" cy="0"/>
          <a:chOff x="0" y="0"/>
          <a:chExt cx="0" cy="0"/>
        </a:xfrm>
      </p:grpSpPr>
      <p:sp>
        <p:nvSpPr>
          <p:cNvPr id="2" name="Cím hely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7905A0-FCDC-429F-844C-2BC58DD65CE4}" type="datetimeFigureOut">
              <a:rPr lang="hu-HU" smtClean="0"/>
              <a:t>2022. 01. 24.</a:t>
            </a:fld>
            <a:endParaRPr lang="hu-HU"/>
          </a:p>
        </p:txBody>
      </p:sp>
      <p:sp>
        <p:nvSpPr>
          <p:cNvPr id="5" name="Élőláb hely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B979A9-75FB-4176-A229-A08D07A9984E}" type="slidenum">
              <a:rPr lang="hu-HU" smtClean="0"/>
              <a:t>‹#›</a:t>
            </a:fld>
            <a:endParaRPr lang="hu-HU"/>
          </a:p>
        </p:txBody>
      </p:sp>
    </p:spTree>
    <p:extLst>
      <p:ext uri="{BB962C8B-B14F-4D97-AF65-F5344CB8AC3E}">
        <p14:creationId xmlns:p14="http://schemas.microsoft.com/office/powerpoint/2010/main" val="75944309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3.gif"/><Relationship Id="rId4" Type="http://schemas.openxmlformats.org/officeDocument/2006/relationships/image" Target="../media/image22.gif"/></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gif"/><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e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8.jpe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6.png"/><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png"/><Relationship Id="rId7"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hyperlink" Target="https://www.ogyei.gov.hu/on_line_mellekhatas_bejelentes_betegeknek" TargetMode="Externa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gif"/><Relationship Id="rId4" Type="http://schemas.openxmlformats.org/officeDocument/2006/relationships/hyperlink" Target="https://www.mirror.co.uk/news/uk-news/boy-8-microwaves-neighbours-cat-1262289"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Cím 1"/>
          <p:cNvSpPr>
            <a:spLocks noGrp="1"/>
          </p:cNvSpPr>
          <p:nvPr>
            <p:ph type="ctrTitle"/>
          </p:nvPr>
        </p:nvSpPr>
        <p:spPr>
          <a:xfrm>
            <a:off x="78210" y="555368"/>
            <a:ext cx="11859986" cy="823749"/>
          </a:xfrm>
        </p:spPr>
        <p:txBody>
          <a:bodyPr>
            <a:noAutofit/>
          </a:bodyPr>
          <a:lstStyle/>
          <a:p>
            <a:r>
              <a:rPr lang="hu-HU" b="1" dirty="0">
                <a:solidFill>
                  <a:srgbClr val="FFAB0D"/>
                </a:solidFill>
              </a:rPr>
              <a:t>Gyógyszerszedés a hétköznapokban III.</a:t>
            </a:r>
          </a:p>
        </p:txBody>
      </p:sp>
      <p:sp>
        <p:nvSpPr>
          <p:cNvPr id="3" name="Alcím 2"/>
          <p:cNvSpPr>
            <a:spLocks noGrp="1"/>
          </p:cNvSpPr>
          <p:nvPr>
            <p:ph type="subTitle" idx="1"/>
          </p:nvPr>
        </p:nvSpPr>
        <p:spPr>
          <a:xfrm>
            <a:off x="667657" y="1806766"/>
            <a:ext cx="10856686" cy="823749"/>
          </a:xfrm>
        </p:spPr>
        <p:txBody>
          <a:bodyPr>
            <a:normAutofit/>
          </a:bodyPr>
          <a:lstStyle/>
          <a:p>
            <a:r>
              <a:rPr lang="hu-HU" dirty="0">
                <a:solidFill>
                  <a:schemeClr val="bg1"/>
                </a:solidFill>
              </a:rPr>
              <a:t>Tudatos gyógyszerszedési tanóra középiskolások számára</a:t>
            </a:r>
          </a:p>
        </p:txBody>
      </p:sp>
      <p:sp>
        <p:nvSpPr>
          <p:cNvPr id="4" name="Szövegdoboz 3"/>
          <p:cNvSpPr txBox="1"/>
          <p:nvPr/>
        </p:nvSpPr>
        <p:spPr>
          <a:xfrm>
            <a:off x="8351741" y="6058874"/>
            <a:ext cx="41482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1" i="0" u="none" strike="noStrike" kern="1200" cap="none" spc="0" normalizeH="0" baseline="0" noProof="0" dirty="0">
                <a:ln>
                  <a:noFill/>
                </a:ln>
                <a:solidFill>
                  <a:srgbClr val="FFAB0D"/>
                </a:solidFill>
                <a:effectLst/>
                <a:uLnTx/>
                <a:uFillTx/>
                <a:latin typeface="Calibri" panose="020F0502020204030204"/>
                <a:ea typeface="+mn-ea"/>
                <a:cs typeface="+mn-cs"/>
              </a:rPr>
              <a:t>Előadja: </a:t>
            </a:r>
            <a:endParaRPr kumimoji="0" lang="hu-HU" sz="2800" b="1" i="0" u="none" strike="noStrike" kern="1200" cap="none" spc="0" normalizeH="0" baseline="0" noProof="0" dirty="0">
              <a:ln>
                <a:noFill/>
              </a:ln>
              <a:solidFill>
                <a:srgbClr val="FFAB0D"/>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1" i="0" u="none" strike="noStrike" kern="1200" cap="none" spc="0" normalizeH="0" baseline="0" noProof="0" dirty="0">
                <a:ln>
                  <a:noFill/>
                </a:ln>
                <a:solidFill>
                  <a:srgbClr val="FFAB0D"/>
                </a:solidFill>
                <a:effectLst/>
                <a:uLnTx/>
                <a:uFillTx/>
                <a:latin typeface="Calibri" panose="020F0502020204030204"/>
                <a:ea typeface="+mn-ea"/>
                <a:cs typeface="+mn-cs"/>
              </a:rPr>
              <a:t>gyógyszerészhallgató</a:t>
            </a:r>
          </a:p>
        </p:txBody>
      </p:sp>
      <p:sp>
        <p:nvSpPr>
          <p:cNvPr id="10" name="Szövegdoboz 9">
            <a:extLst>
              <a:ext uri="{FF2B5EF4-FFF2-40B4-BE49-F238E27FC236}">
                <a16:creationId xmlns:a16="http://schemas.microsoft.com/office/drawing/2014/main" id="{9BEAF0B8-614E-4FD0-8639-CA059B2FD79B}"/>
              </a:ext>
            </a:extLst>
          </p:cNvPr>
          <p:cNvSpPr txBox="1"/>
          <p:nvPr/>
        </p:nvSpPr>
        <p:spPr>
          <a:xfrm>
            <a:off x="239710" y="6335873"/>
            <a:ext cx="51376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FFAB0D"/>
                </a:solidFill>
                <a:effectLst/>
                <a:uLnTx/>
                <a:uFillTx/>
                <a:latin typeface="Calibri" panose="020F0502020204030204"/>
                <a:ea typeface="+mn-ea"/>
                <a:cs typeface="+mn-cs"/>
              </a:rPr>
              <a:t>Az előadást összeállította: Dr. </a:t>
            </a:r>
            <a:r>
              <a:rPr kumimoji="0" lang="hu-HU" sz="1800" b="0" i="0" u="none" strike="noStrike" kern="1200" cap="none" spc="0" normalizeH="0" baseline="0" noProof="0" dirty="0" err="1">
                <a:ln>
                  <a:noFill/>
                </a:ln>
                <a:solidFill>
                  <a:srgbClr val="FFAB0D"/>
                </a:solidFill>
                <a:effectLst/>
                <a:uLnTx/>
                <a:uFillTx/>
                <a:latin typeface="Calibri" panose="020F0502020204030204"/>
                <a:ea typeface="+mn-ea"/>
                <a:cs typeface="+mn-cs"/>
              </a:rPr>
              <a:t>Gyermán</a:t>
            </a:r>
            <a:r>
              <a:rPr kumimoji="0" lang="hu-HU" sz="1800" b="0" i="0" u="none" strike="noStrike" kern="1200" cap="none" spc="0" normalizeH="0" baseline="0" noProof="0" dirty="0">
                <a:ln>
                  <a:noFill/>
                </a:ln>
                <a:solidFill>
                  <a:srgbClr val="FFAB0D"/>
                </a:solidFill>
                <a:effectLst/>
                <a:uLnTx/>
                <a:uFillTx/>
                <a:latin typeface="Calibri" panose="020F0502020204030204"/>
                <a:ea typeface="+mn-ea"/>
                <a:cs typeface="+mn-cs"/>
              </a:rPr>
              <a:t> Anna</a:t>
            </a:r>
          </a:p>
        </p:txBody>
      </p:sp>
      <p:pic>
        <p:nvPicPr>
          <p:cNvPr id="12" name="Kép 11">
            <a:extLst>
              <a:ext uri="{FF2B5EF4-FFF2-40B4-BE49-F238E27FC236}">
                <a16:creationId xmlns:a16="http://schemas.microsoft.com/office/drawing/2014/main" id="{59C7F7E7-06A5-4242-B3FA-CA55340F87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9721" y="2367406"/>
            <a:ext cx="2896965" cy="2896965"/>
          </a:xfrm>
          <a:prstGeom prst="rect">
            <a:avLst/>
          </a:prstGeom>
        </p:spPr>
      </p:pic>
      <p:sp>
        <p:nvSpPr>
          <p:cNvPr id="5" name="Szövegdoboz 4">
            <a:extLst>
              <a:ext uri="{FF2B5EF4-FFF2-40B4-BE49-F238E27FC236}">
                <a16:creationId xmlns:a16="http://schemas.microsoft.com/office/drawing/2014/main" id="{A3725DFB-325A-4EEA-8325-32688F276880}"/>
              </a:ext>
            </a:extLst>
          </p:cNvPr>
          <p:cNvSpPr txBox="1"/>
          <p:nvPr/>
        </p:nvSpPr>
        <p:spPr>
          <a:xfrm>
            <a:off x="3840259" y="5289912"/>
            <a:ext cx="451148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800" b="1" i="0" u="none" strike="noStrike" kern="1200" cap="none" spc="0" normalizeH="0" baseline="0" noProof="0" dirty="0">
                <a:ln>
                  <a:noFill/>
                </a:ln>
                <a:solidFill>
                  <a:srgbClr val="FFAB0D"/>
                </a:solidFill>
                <a:effectLst/>
                <a:uLnTx/>
                <a:uFillTx/>
                <a:latin typeface="Calibri" panose="020F0502020204030204"/>
                <a:ea typeface="+mn-ea"/>
                <a:cs typeface="+mn-cs"/>
              </a:rPr>
              <a:t>Debreceni Egyetem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2800" b="1" i="0" u="none" strike="noStrike" kern="1200" cap="none" spc="0" normalizeH="0" baseline="0" noProof="0" dirty="0">
                <a:ln>
                  <a:noFill/>
                </a:ln>
                <a:solidFill>
                  <a:srgbClr val="FFAB0D"/>
                </a:solidFill>
                <a:effectLst/>
                <a:uLnTx/>
                <a:uFillTx/>
                <a:latin typeface="Calibri" panose="020F0502020204030204"/>
                <a:ea typeface="+mn-ea"/>
                <a:cs typeface="+mn-cs"/>
              </a:rPr>
              <a:t>Gyógyszerésztudományi Kar</a:t>
            </a:r>
          </a:p>
        </p:txBody>
      </p:sp>
    </p:spTree>
    <p:extLst>
      <p:ext uri="{BB962C8B-B14F-4D97-AF65-F5344CB8AC3E}">
        <p14:creationId xmlns:p14="http://schemas.microsoft.com/office/powerpoint/2010/main" val="480288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516542E-8B1A-4551-AB0A-E8237CBF0D38}"/>
              </a:ext>
            </a:extLst>
          </p:cNvPr>
          <p:cNvSpPr>
            <a:spLocks noGrp="1"/>
          </p:cNvSpPr>
          <p:nvPr>
            <p:ph type="title"/>
          </p:nvPr>
        </p:nvSpPr>
        <p:spPr>
          <a:xfrm>
            <a:off x="657224" y="499533"/>
            <a:ext cx="10772775" cy="1197187"/>
          </a:xfrm>
        </p:spPr>
        <p:txBody>
          <a:bodyPr/>
          <a:lstStyle/>
          <a:p>
            <a:r>
              <a:rPr lang="hu-HU" dirty="0"/>
              <a:t>Hatásos?</a:t>
            </a:r>
          </a:p>
        </p:txBody>
      </p:sp>
      <p:sp>
        <p:nvSpPr>
          <p:cNvPr id="3" name="Tartalom helye 2">
            <a:extLst>
              <a:ext uri="{FF2B5EF4-FFF2-40B4-BE49-F238E27FC236}">
                <a16:creationId xmlns:a16="http://schemas.microsoft.com/office/drawing/2014/main" id="{BD1C1779-56EE-42C4-841A-56A6A481DFD4}"/>
              </a:ext>
            </a:extLst>
          </p:cNvPr>
          <p:cNvSpPr>
            <a:spLocks noGrp="1"/>
          </p:cNvSpPr>
          <p:nvPr>
            <p:ph idx="1"/>
          </p:nvPr>
        </p:nvSpPr>
        <p:spPr>
          <a:xfrm>
            <a:off x="676656" y="1473200"/>
            <a:ext cx="10753725" cy="4304665"/>
          </a:xfrm>
        </p:spPr>
        <p:txBody>
          <a:bodyPr/>
          <a:lstStyle/>
          <a:p>
            <a:r>
              <a:rPr lang="hu-HU" dirty="0"/>
              <a:t>Fontos, hogy az előírásoknak megfelelő gyakorisággal szedjünk antibiotikumot!</a:t>
            </a:r>
          </a:p>
          <a:p>
            <a:endParaRPr lang="hu-HU" dirty="0"/>
          </a:p>
          <a:p>
            <a:endParaRPr lang="hu-HU" dirty="0"/>
          </a:p>
          <a:p>
            <a:endParaRPr lang="hu-HU" dirty="0"/>
          </a:p>
          <a:p>
            <a:endParaRPr lang="hu-HU" dirty="0"/>
          </a:p>
          <a:p>
            <a:endParaRPr lang="hu-HU" dirty="0"/>
          </a:p>
          <a:p>
            <a:endParaRPr lang="hu-HU" dirty="0"/>
          </a:p>
        </p:txBody>
      </p:sp>
      <p:pic>
        <p:nvPicPr>
          <p:cNvPr id="4" name="Kép 3">
            <a:extLst>
              <a:ext uri="{FF2B5EF4-FFF2-40B4-BE49-F238E27FC236}">
                <a16:creationId xmlns:a16="http://schemas.microsoft.com/office/drawing/2014/main" id="{FEDA91B8-2B83-454A-B060-F2AD80A683E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086392" y="5426664"/>
            <a:ext cx="1438096" cy="1012420"/>
          </a:xfrm>
          <a:prstGeom prst="rect">
            <a:avLst/>
          </a:prstGeom>
        </p:spPr>
      </p:pic>
      <p:pic>
        <p:nvPicPr>
          <p:cNvPr id="6" name="Kép 5">
            <a:extLst>
              <a:ext uri="{FF2B5EF4-FFF2-40B4-BE49-F238E27FC236}">
                <a16:creationId xmlns:a16="http://schemas.microsoft.com/office/drawing/2014/main" id="{80F7D776-7D9E-4230-B9F8-4B9E7E7A4E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4462" y="2251131"/>
            <a:ext cx="7301930" cy="4107336"/>
          </a:xfrm>
          <a:prstGeom prst="rect">
            <a:avLst/>
          </a:prstGeom>
        </p:spPr>
      </p:pic>
      <p:pic>
        <p:nvPicPr>
          <p:cNvPr id="12" name="Kép 11">
            <a:extLst>
              <a:ext uri="{FF2B5EF4-FFF2-40B4-BE49-F238E27FC236}">
                <a16:creationId xmlns:a16="http://schemas.microsoft.com/office/drawing/2014/main" id="{3F023C14-EAC2-4560-9A68-8290A73DB7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619" y="2005578"/>
            <a:ext cx="9612631" cy="4352889"/>
          </a:xfrm>
          <a:prstGeom prst="rect">
            <a:avLst/>
          </a:prstGeom>
        </p:spPr>
      </p:pic>
    </p:spTree>
    <p:extLst>
      <p:ext uri="{BB962C8B-B14F-4D97-AF65-F5344CB8AC3E}">
        <p14:creationId xmlns:p14="http://schemas.microsoft.com/office/powerpoint/2010/main" val="1277758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a:extLst>
              <a:ext uri="{FF2B5EF4-FFF2-40B4-BE49-F238E27FC236}">
                <a16:creationId xmlns:a16="http://schemas.microsoft.com/office/drawing/2014/main" id="{D7A660D4-D765-4401-8799-CE55268C86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0190" y="2169920"/>
            <a:ext cx="5211437" cy="3742759"/>
          </a:xfrm>
          <a:prstGeom prst="rect">
            <a:avLst/>
          </a:prstGeom>
        </p:spPr>
      </p:pic>
      <p:sp>
        <p:nvSpPr>
          <p:cNvPr id="2" name="Cím 1">
            <a:extLst>
              <a:ext uri="{FF2B5EF4-FFF2-40B4-BE49-F238E27FC236}">
                <a16:creationId xmlns:a16="http://schemas.microsoft.com/office/drawing/2014/main" id="{07DDEF8A-9CB0-456F-A66C-29742812BAF0}"/>
              </a:ext>
            </a:extLst>
          </p:cNvPr>
          <p:cNvSpPr>
            <a:spLocks noGrp="1"/>
          </p:cNvSpPr>
          <p:nvPr>
            <p:ph type="title"/>
          </p:nvPr>
        </p:nvSpPr>
        <p:spPr>
          <a:xfrm>
            <a:off x="301624" y="15934"/>
            <a:ext cx="10772775" cy="1658198"/>
          </a:xfrm>
        </p:spPr>
        <p:txBody>
          <a:bodyPr/>
          <a:lstStyle/>
          <a:p>
            <a:r>
              <a:rPr lang="hu-HU" dirty="0"/>
              <a:t>Hatásos?</a:t>
            </a:r>
          </a:p>
        </p:txBody>
      </p:sp>
      <p:pic>
        <p:nvPicPr>
          <p:cNvPr id="4" name="Tartalom helye 3">
            <a:extLst>
              <a:ext uri="{FF2B5EF4-FFF2-40B4-BE49-F238E27FC236}">
                <a16:creationId xmlns:a16="http://schemas.microsoft.com/office/drawing/2014/main" id="{9684B39E-1801-428A-BD1C-2CA8B8ADC691}"/>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01624" y="2157731"/>
            <a:ext cx="3348566" cy="3767137"/>
          </a:xfrm>
          <a:prstGeom prst="rect">
            <a:avLst/>
          </a:prstGeom>
        </p:spPr>
      </p:pic>
      <p:sp>
        <p:nvSpPr>
          <p:cNvPr id="6" name="Szövegdoboz 5">
            <a:extLst>
              <a:ext uri="{FF2B5EF4-FFF2-40B4-BE49-F238E27FC236}">
                <a16:creationId xmlns:a16="http://schemas.microsoft.com/office/drawing/2014/main" id="{FC14A5E0-A76A-4C0E-BB3C-0F2E60D16297}"/>
              </a:ext>
            </a:extLst>
          </p:cNvPr>
          <p:cNvSpPr txBox="1"/>
          <p:nvPr/>
        </p:nvSpPr>
        <p:spPr>
          <a:xfrm>
            <a:off x="3842908" y="1269967"/>
            <a:ext cx="4826000" cy="523220"/>
          </a:xfrm>
          <a:prstGeom prst="rect">
            <a:avLst/>
          </a:prstGeom>
          <a:noFill/>
        </p:spPr>
        <p:txBody>
          <a:bodyPr wrap="square" rtlCol="0">
            <a:spAutoFit/>
          </a:bodyPr>
          <a:lstStyle/>
          <a:p>
            <a:r>
              <a:rPr lang="hu-HU" sz="2800" i="1" dirty="0"/>
              <a:t>Célnak megfelelő használat?</a:t>
            </a:r>
          </a:p>
        </p:txBody>
      </p:sp>
      <p:pic>
        <p:nvPicPr>
          <p:cNvPr id="10" name="Kép 9">
            <a:extLst>
              <a:ext uri="{FF2B5EF4-FFF2-40B4-BE49-F238E27FC236}">
                <a16:creationId xmlns:a16="http://schemas.microsoft.com/office/drawing/2014/main" id="{E2420214-2D03-4542-A81D-EF6C5EAEE2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4116" y="2169920"/>
            <a:ext cx="3689564" cy="3738433"/>
          </a:xfrm>
          <a:prstGeom prst="rect">
            <a:avLst/>
          </a:prstGeom>
        </p:spPr>
      </p:pic>
    </p:spTree>
    <p:extLst>
      <p:ext uri="{BB962C8B-B14F-4D97-AF65-F5344CB8AC3E}">
        <p14:creationId xmlns:p14="http://schemas.microsoft.com/office/powerpoint/2010/main" val="180081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F8EF5C8-EC43-487F-83FF-0D404FD0F83A}"/>
              </a:ext>
            </a:extLst>
          </p:cNvPr>
          <p:cNvSpPr>
            <a:spLocks noGrp="1"/>
          </p:cNvSpPr>
          <p:nvPr>
            <p:ph type="title"/>
          </p:nvPr>
        </p:nvSpPr>
        <p:spPr>
          <a:xfrm>
            <a:off x="179704" y="85136"/>
            <a:ext cx="10772775" cy="1658198"/>
          </a:xfrm>
        </p:spPr>
        <p:txBody>
          <a:bodyPr/>
          <a:lstStyle/>
          <a:p>
            <a:r>
              <a:rPr lang="hu-HU" dirty="0"/>
              <a:t>Hatásos?</a:t>
            </a:r>
          </a:p>
        </p:txBody>
      </p:sp>
      <p:sp>
        <p:nvSpPr>
          <p:cNvPr id="3" name="Tartalom helye 2">
            <a:extLst>
              <a:ext uri="{FF2B5EF4-FFF2-40B4-BE49-F238E27FC236}">
                <a16:creationId xmlns:a16="http://schemas.microsoft.com/office/drawing/2014/main" id="{45FD781A-ACCE-45E9-8181-DB725E4289AA}"/>
              </a:ext>
            </a:extLst>
          </p:cNvPr>
          <p:cNvSpPr>
            <a:spLocks noGrp="1"/>
          </p:cNvSpPr>
          <p:nvPr>
            <p:ph idx="1"/>
          </p:nvPr>
        </p:nvSpPr>
        <p:spPr>
          <a:xfrm>
            <a:off x="4618736" y="962571"/>
            <a:ext cx="3895343" cy="391411"/>
          </a:xfrm>
        </p:spPr>
        <p:txBody>
          <a:bodyPr>
            <a:normAutofit fontScale="85000" lnSpcReduction="20000"/>
          </a:bodyPr>
          <a:lstStyle/>
          <a:p>
            <a:r>
              <a:rPr lang="hu-HU" sz="3000" i="1" dirty="0"/>
              <a:t>Megfelelően</a:t>
            </a:r>
            <a:r>
              <a:rPr lang="hu-HU" i="1" dirty="0"/>
              <a:t> </a:t>
            </a:r>
            <a:r>
              <a:rPr lang="hu-HU" sz="2800" i="1" dirty="0"/>
              <a:t>felszívódik</a:t>
            </a:r>
            <a:r>
              <a:rPr lang="hu-HU" i="1" dirty="0"/>
              <a:t>?</a:t>
            </a:r>
          </a:p>
        </p:txBody>
      </p:sp>
      <p:sp>
        <p:nvSpPr>
          <p:cNvPr id="5" name="Szövegdoboz 4">
            <a:extLst>
              <a:ext uri="{FF2B5EF4-FFF2-40B4-BE49-F238E27FC236}">
                <a16:creationId xmlns:a16="http://schemas.microsoft.com/office/drawing/2014/main" id="{2637CBDE-DABA-49F1-B4B1-011A2E5D795C}"/>
              </a:ext>
            </a:extLst>
          </p:cNvPr>
          <p:cNvSpPr txBox="1"/>
          <p:nvPr/>
        </p:nvSpPr>
        <p:spPr>
          <a:xfrm>
            <a:off x="660210" y="5555734"/>
            <a:ext cx="3373310" cy="369332"/>
          </a:xfrm>
          <a:prstGeom prst="rect">
            <a:avLst/>
          </a:prstGeom>
          <a:noFill/>
        </p:spPr>
        <p:txBody>
          <a:bodyPr wrap="square" rtlCol="0">
            <a:spAutoFit/>
          </a:bodyPr>
          <a:lstStyle/>
          <a:p>
            <a:r>
              <a:rPr lang="hu-HU" dirty="0"/>
              <a:t>https://youtu.be/4rY3X4xafs0</a:t>
            </a:r>
          </a:p>
        </p:txBody>
      </p:sp>
      <p:sp>
        <p:nvSpPr>
          <p:cNvPr id="7" name="Szövegdoboz 6">
            <a:extLst>
              <a:ext uri="{FF2B5EF4-FFF2-40B4-BE49-F238E27FC236}">
                <a16:creationId xmlns:a16="http://schemas.microsoft.com/office/drawing/2014/main" id="{5C913367-6DF8-4379-AAD6-F37558E5DE76}"/>
              </a:ext>
            </a:extLst>
          </p:cNvPr>
          <p:cNvSpPr txBox="1"/>
          <p:nvPr/>
        </p:nvSpPr>
        <p:spPr>
          <a:xfrm>
            <a:off x="7850947" y="1666578"/>
            <a:ext cx="3680843" cy="1815882"/>
          </a:xfrm>
          <a:prstGeom prst="rect">
            <a:avLst/>
          </a:prstGeom>
          <a:noFill/>
        </p:spPr>
        <p:txBody>
          <a:bodyPr wrap="square" rtlCol="0">
            <a:spAutoFit/>
          </a:bodyPr>
          <a:lstStyle/>
          <a:p>
            <a:r>
              <a:rPr lang="hu-HU" sz="2800" dirty="0"/>
              <a:t>Hányás?</a:t>
            </a:r>
          </a:p>
          <a:p>
            <a:r>
              <a:rPr lang="hu-HU" sz="2800" dirty="0"/>
              <a:t>Hasmenés?</a:t>
            </a:r>
          </a:p>
          <a:p>
            <a:endParaRPr lang="hu-HU" sz="2800" dirty="0"/>
          </a:p>
          <a:p>
            <a:r>
              <a:rPr lang="hu-HU" sz="2800" dirty="0"/>
              <a:t>Sérült gyógyszerforma?</a:t>
            </a:r>
          </a:p>
        </p:txBody>
      </p:sp>
      <p:pic>
        <p:nvPicPr>
          <p:cNvPr id="9" name="Kép 8">
            <a:extLst>
              <a:ext uri="{FF2B5EF4-FFF2-40B4-BE49-F238E27FC236}">
                <a16:creationId xmlns:a16="http://schemas.microsoft.com/office/drawing/2014/main" id="{E25E16DD-069B-4BF5-8461-80A9229A2D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8433" y="3623676"/>
            <a:ext cx="2733357" cy="2052160"/>
          </a:xfrm>
          <a:prstGeom prst="rect">
            <a:avLst/>
          </a:prstGeom>
        </p:spPr>
      </p:pic>
      <p:sp>
        <p:nvSpPr>
          <p:cNvPr id="10" name="Szövegdoboz 9">
            <a:extLst>
              <a:ext uri="{FF2B5EF4-FFF2-40B4-BE49-F238E27FC236}">
                <a16:creationId xmlns:a16="http://schemas.microsoft.com/office/drawing/2014/main" id="{B7345B24-168B-43E0-A755-493560F4BA9F}"/>
              </a:ext>
            </a:extLst>
          </p:cNvPr>
          <p:cNvSpPr txBox="1"/>
          <p:nvPr/>
        </p:nvSpPr>
        <p:spPr>
          <a:xfrm>
            <a:off x="3226594" y="5999804"/>
            <a:ext cx="5738811" cy="523220"/>
          </a:xfrm>
          <a:prstGeom prst="rect">
            <a:avLst/>
          </a:prstGeom>
          <a:noFill/>
        </p:spPr>
        <p:txBody>
          <a:bodyPr wrap="square" rtlCol="0">
            <a:spAutoFit/>
          </a:bodyPr>
          <a:lstStyle/>
          <a:p>
            <a:r>
              <a:rPr lang="hu-HU" sz="2800" b="1" i="1" dirty="0">
                <a:solidFill>
                  <a:srgbClr val="FF0000"/>
                </a:solidFill>
              </a:rPr>
              <a:t>„gyomornedv-ellenálló készítmény”</a:t>
            </a:r>
          </a:p>
        </p:txBody>
      </p:sp>
      <p:pic>
        <p:nvPicPr>
          <p:cNvPr id="4" name="pill">
            <a:hlinkClick r:id="" action="ppaction://media"/>
            <a:extLst>
              <a:ext uri="{FF2B5EF4-FFF2-40B4-BE49-F238E27FC236}">
                <a16:creationId xmlns:a16="http://schemas.microsoft.com/office/drawing/2014/main" id="{890961F5-FC1C-4AB5-AD1B-83EBEAAC542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92259" y="1457067"/>
            <a:ext cx="6651625" cy="3657600"/>
          </a:xfrm>
          <a:prstGeom prst="rect">
            <a:avLst/>
          </a:prstGeom>
        </p:spPr>
      </p:pic>
    </p:spTree>
    <p:extLst>
      <p:ext uri="{BB962C8B-B14F-4D97-AF65-F5344CB8AC3E}">
        <p14:creationId xmlns:p14="http://schemas.microsoft.com/office/powerpoint/2010/main" val="289657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371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4"/>
                </p:tgtEl>
              </p:cMediaNode>
            </p:video>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4"/>
                                        </p:tgtEl>
                                      </p:cBhvr>
                                    </p:cmd>
                                  </p:childTnLst>
                                </p:cTn>
                              </p:par>
                            </p:childTnLst>
                          </p:cTn>
                        </p:par>
                      </p:childTnLst>
                    </p:cTn>
                  </p:par>
                </p:childTnLst>
              </p:cTn>
              <p:nextCondLst>
                <p:cond evt="onClick" delay="0">
                  <p:tgtEl>
                    <p:spTgt spid="4"/>
                  </p:tgtEl>
                </p:cond>
              </p:nextCondLst>
            </p:seq>
          </p:childTnLst>
        </p:cTn>
      </p:par>
    </p:tnLst>
    <p:bldLst>
      <p:bldP spid="7"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350CC24-EDC7-4726-8832-2A9BDC21A82E}"/>
              </a:ext>
            </a:extLst>
          </p:cNvPr>
          <p:cNvSpPr>
            <a:spLocks noGrp="1"/>
          </p:cNvSpPr>
          <p:nvPr>
            <p:ph type="title"/>
          </p:nvPr>
        </p:nvSpPr>
        <p:spPr>
          <a:xfrm>
            <a:off x="0" y="-264809"/>
            <a:ext cx="10772775" cy="1658198"/>
          </a:xfrm>
        </p:spPr>
        <p:txBody>
          <a:bodyPr/>
          <a:lstStyle/>
          <a:p>
            <a:r>
              <a:rPr lang="hu-HU" dirty="0"/>
              <a:t>Biztonságos?</a:t>
            </a:r>
          </a:p>
        </p:txBody>
      </p:sp>
      <p:pic>
        <p:nvPicPr>
          <p:cNvPr id="7" name="Kép 6">
            <a:extLst>
              <a:ext uri="{FF2B5EF4-FFF2-40B4-BE49-F238E27FC236}">
                <a16:creationId xmlns:a16="http://schemas.microsoft.com/office/drawing/2014/main" id="{6B84A63A-F931-4DA2-AC10-3CF7B1A6430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086392" y="5426664"/>
            <a:ext cx="1438096" cy="1012420"/>
          </a:xfrm>
          <a:prstGeom prst="rect">
            <a:avLst/>
          </a:prstGeom>
        </p:spPr>
      </p:pic>
      <p:pic>
        <p:nvPicPr>
          <p:cNvPr id="6" name="Kép 5">
            <a:extLst>
              <a:ext uri="{FF2B5EF4-FFF2-40B4-BE49-F238E27FC236}">
                <a16:creationId xmlns:a16="http://schemas.microsoft.com/office/drawing/2014/main" id="{EE6A2757-BC80-4425-A8DC-0A897BCC8B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8242" y="-18973"/>
            <a:ext cx="5486400" cy="6858000"/>
          </a:xfrm>
          <a:prstGeom prst="rect">
            <a:avLst/>
          </a:prstGeom>
        </p:spPr>
      </p:pic>
      <p:sp>
        <p:nvSpPr>
          <p:cNvPr id="12" name="Szövegdoboz 11">
            <a:extLst>
              <a:ext uri="{FF2B5EF4-FFF2-40B4-BE49-F238E27FC236}">
                <a16:creationId xmlns:a16="http://schemas.microsoft.com/office/drawing/2014/main" id="{E1A551DA-D568-4ACB-9AA1-3AB3326CD266}"/>
              </a:ext>
            </a:extLst>
          </p:cNvPr>
          <p:cNvSpPr txBox="1"/>
          <p:nvPr/>
        </p:nvSpPr>
        <p:spPr>
          <a:xfrm>
            <a:off x="845334" y="1524000"/>
            <a:ext cx="4956026" cy="1938992"/>
          </a:xfrm>
          <a:prstGeom prst="rect">
            <a:avLst/>
          </a:prstGeom>
          <a:noFill/>
        </p:spPr>
        <p:txBody>
          <a:bodyPr wrap="square" rtlCol="0">
            <a:spAutoFit/>
          </a:bodyPr>
          <a:lstStyle/>
          <a:p>
            <a:r>
              <a:rPr lang="hu-HU" sz="2400" dirty="0"/>
              <a:t>Nem a ruha teszi az embert!</a:t>
            </a:r>
          </a:p>
          <a:p>
            <a:endParaRPr lang="hu-HU" sz="2400" dirty="0"/>
          </a:p>
          <a:p>
            <a:endParaRPr lang="hu-HU" sz="2400" dirty="0"/>
          </a:p>
          <a:p>
            <a:endParaRPr lang="hu-HU" sz="2400" dirty="0"/>
          </a:p>
          <a:p>
            <a:r>
              <a:rPr lang="hu-HU" sz="2400" dirty="0"/>
              <a:t>Nem a fantázianév teszi a hatóanyagot</a:t>
            </a:r>
            <a:r>
              <a:rPr lang="hu-HU" dirty="0"/>
              <a:t>!</a:t>
            </a:r>
          </a:p>
        </p:txBody>
      </p:sp>
      <p:sp>
        <p:nvSpPr>
          <p:cNvPr id="14" name="Nyíl: lefelé mutató 13">
            <a:extLst>
              <a:ext uri="{FF2B5EF4-FFF2-40B4-BE49-F238E27FC236}">
                <a16:creationId xmlns:a16="http://schemas.microsoft.com/office/drawing/2014/main" id="{F607BB45-EA84-4E3E-963D-E967B11717BD}"/>
              </a:ext>
            </a:extLst>
          </p:cNvPr>
          <p:cNvSpPr/>
          <p:nvPr/>
        </p:nvSpPr>
        <p:spPr>
          <a:xfrm>
            <a:off x="2956561" y="2196536"/>
            <a:ext cx="325120" cy="593919"/>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pic>
        <p:nvPicPr>
          <p:cNvPr id="4" name="Kép 3">
            <a:extLst>
              <a:ext uri="{FF2B5EF4-FFF2-40B4-BE49-F238E27FC236}">
                <a16:creationId xmlns:a16="http://schemas.microsoft.com/office/drawing/2014/main" id="{55FCA95E-E558-44FB-A2B2-F6DF2497C0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5199" y="3593603"/>
            <a:ext cx="4221188" cy="3053326"/>
          </a:xfrm>
          <a:prstGeom prst="rect">
            <a:avLst/>
          </a:prstGeom>
        </p:spPr>
      </p:pic>
      <p:pic>
        <p:nvPicPr>
          <p:cNvPr id="16" name="Kép 15">
            <a:extLst>
              <a:ext uri="{FF2B5EF4-FFF2-40B4-BE49-F238E27FC236}">
                <a16:creationId xmlns:a16="http://schemas.microsoft.com/office/drawing/2014/main" id="{9908D3C8-2DEF-4256-9A44-AA2548B0F0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8972"/>
            <a:ext cx="12158362" cy="6857999"/>
          </a:xfrm>
          <a:prstGeom prst="rect">
            <a:avLst/>
          </a:prstGeom>
        </p:spPr>
      </p:pic>
    </p:spTree>
    <p:extLst>
      <p:ext uri="{BB962C8B-B14F-4D97-AF65-F5344CB8AC3E}">
        <p14:creationId xmlns:p14="http://schemas.microsoft.com/office/powerpoint/2010/main" val="397305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ép 10">
            <a:extLst>
              <a:ext uri="{FF2B5EF4-FFF2-40B4-BE49-F238E27FC236}">
                <a16:creationId xmlns:a16="http://schemas.microsoft.com/office/drawing/2014/main" id="{0A733521-EF0A-43F4-8565-D2C0842F1F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6604" y="3219268"/>
            <a:ext cx="4910915" cy="3277243"/>
          </a:xfrm>
          <a:prstGeom prst="rect">
            <a:avLst/>
          </a:prstGeom>
        </p:spPr>
      </p:pic>
      <p:pic>
        <p:nvPicPr>
          <p:cNvPr id="3" name="Kép 2">
            <a:extLst>
              <a:ext uri="{FF2B5EF4-FFF2-40B4-BE49-F238E27FC236}">
                <a16:creationId xmlns:a16="http://schemas.microsoft.com/office/drawing/2014/main" id="{27942089-3AB5-4CA2-A819-1E8B5A81012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086392" y="5426664"/>
            <a:ext cx="1438096" cy="1012420"/>
          </a:xfrm>
          <a:prstGeom prst="rect">
            <a:avLst/>
          </a:prstGeom>
        </p:spPr>
      </p:pic>
      <p:pic>
        <p:nvPicPr>
          <p:cNvPr id="5" name="Picture 6" descr="051Viagra_HU.JPG">
            <a:extLst>
              <a:ext uri="{FF2B5EF4-FFF2-40B4-BE49-F238E27FC236}">
                <a16:creationId xmlns:a16="http://schemas.microsoft.com/office/drawing/2014/main" id="{C435F05A-BF87-4D13-A63A-3C5D708ED3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1839" y="186612"/>
            <a:ext cx="5090161" cy="3552497"/>
          </a:xfrm>
          <a:prstGeom prst="rect">
            <a:avLst/>
          </a:prstGeom>
          <a:noFill/>
          <a:extLst>
            <a:ext uri="{909E8E84-426E-40DD-AFC4-6F175D3DCCD1}">
              <a14:hiddenFill xmlns:a14="http://schemas.microsoft.com/office/drawing/2010/main">
                <a:solidFill>
                  <a:srgbClr val="FFFFFF"/>
                </a:solidFill>
              </a14:hiddenFill>
            </a:ext>
          </a:extLst>
        </p:spPr>
      </p:pic>
      <p:sp>
        <p:nvSpPr>
          <p:cNvPr id="6" name="Cím 1">
            <a:extLst>
              <a:ext uri="{FF2B5EF4-FFF2-40B4-BE49-F238E27FC236}">
                <a16:creationId xmlns:a16="http://schemas.microsoft.com/office/drawing/2014/main" id="{2752F378-59F3-488E-A5BF-FB82527C2042}"/>
              </a:ext>
            </a:extLst>
          </p:cNvPr>
          <p:cNvSpPr>
            <a:spLocks noGrp="1"/>
          </p:cNvSpPr>
          <p:nvPr>
            <p:ph type="title"/>
          </p:nvPr>
        </p:nvSpPr>
        <p:spPr>
          <a:xfrm>
            <a:off x="0" y="-264809"/>
            <a:ext cx="10772775" cy="1658198"/>
          </a:xfrm>
        </p:spPr>
        <p:txBody>
          <a:bodyPr/>
          <a:lstStyle/>
          <a:p>
            <a:r>
              <a:rPr lang="hu-HU" dirty="0"/>
              <a:t>Biztonságos?</a:t>
            </a:r>
          </a:p>
        </p:txBody>
      </p:sp>
      <p:sp>
        <p:nvSpPr>
          <p:cNvPr id="7" name="Szövegdoboz 6">
            <a:extLst>
              <a:ext uri="{FF2B5EF4-FFF2-40B4-BE49-F238E27FC236}">
                <a16:creationId xmlns:a16="http://schemas.microsoft.com/office/drawing/2014/main" id="{3D57F30B-15B5-4C2A-A20A-4BAD7FC6987E}"/>
              </a:ext>
            </a:extLst>
          </p:cNvPr>
          <p:cNvSpPr txBox="1"/>
          <p:nvPr/>
        </p:nvSpPr>
        <p:spPr>
          <a:xfrm>
            <a:off x="568959" y="1038586"/>
            <a:ext cx="9848215" cy="2062103"/>
          </a:xfrm>
          <a:prstGeom prst="rect">
            <a:avLst/>
          </a:prstGeom>
          <a:noFill/>
        </p:spPr>
        <p:txBody>
          <a:bodyPr wrap="square" rtlCol="0">
            <a:spAutoFit/>
          </a:bodyPr>
          <a:lstStyle/>
          <a:p>
            <a:r>
              <a:rPr lang="hu-HU" sz="3200" dirty="0"/>
              <a:t>A gyógyszerhamisítás veszélyei:</a:t>
            </a:r>
          </a:p>
          <a:p>
            <a:pPr marL="285750" indent="-285750">
              <a:buFontTx/>
              <a:buChar char="-"/>
            </a:pPr>
            <a:r>
              <a:rPr lang="hu-HU" sz="3200" dirty="0"/>
              <a:t>Nem hat</a:t>
            </a:r>
          </a:p>
          <a:p>
            <a:pPr marL="285750" indent="-285750">
              <a:buFontTx/>
              <a:buChar char="-"/>
            </a:pPr>
            <a:r>
              <a:rPr lang="hu-HU" sz="3200" dirty="0"/>
              <a:t>Mellékhatásokat okoz</a:t>
            </a:r>
          </a:p>
          <a:p>
            <a:pPr marL="285750" indent="-285750">
              <a:buFontTx/>
              <a:buChar char="-"/>
            </a:pPr>
            <a:r>
              <a:rPr lang="hu-HU" sz="3200" dirty="0"/>
              <a:t>Megbetegedést okoz</a:t>
            </a:r>
          </a:p>
        </p:txBody>
      </p:sp>
      <p:pic>
        <p:nvPicPr>
          <p:cNvPr id="9" name="Kép 8">
            <a:extLst>
              <a:ext uri="{FF2B5EF4-FFF2-40B4-BE49-F238E27FC236}">
                <a16:creationId xmlns:a16="http://schemas.microsoft.com/office/drawing/2014/main" id="{DDDE50D7-6A6D-426F-9BCD-520FE8C62E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056" y="3224054"/>
            <a:ext cx="4352925" cy="3267075"/>
          </a:xfrm>
          <a:prstGeom prst="rect">
            <a:avLst/>
          </a:prstGeom>
        </p:spPr>
      </p:pic>
      <p:pic>
        <p:nvPicPr>
          <p:cNvPr id="4" name="Picture 2" descr="https://www.ogyei.gov.hu/dynamic/Kotelezo-biztonsagi-elemek-700.png">
            <a:extLst>
              <a:ext uri="{FF2B5EF4-FFF2-40B4-BE49-F238E27FC236}">
                <a16:creationId xmlns:a16="http://schemas.microsoft.com/office/drawing/2014/main" id="{CD824807-1057-4513-9094-1C6AE295FE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273280" cy="7116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549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A0D077A-17E8-4075-8E2E-05915C9AEB7A}"/>
              </a:ext>
            </a:extLst>
          </p:cNvPr>
          <p:cNvSpPr>
            <a:spLocks noGrp="1"/>
          </p:cNvSpPr>
          <p:nvPr>
            <p:ph type="title"/>
          </p:nvPr>
        </p:nvSpPr>
        <p:spPr/>
        <p:txBody>
          <a:bodyPr/>
          <a:lstStyle/>
          <a:p>
            <a:r>
              <a:rPr lang="hu-HU" dirty="0"/>
              <a:t>Lejárati idő</a:t>
            </a:r>
          </a:p>
        </p:txBody>
      </p:sp>
      <p:pic>
        <p:nvPicPr>
          <p:cNvPr id="9" name="Tartalom helye 8">
            <a:extLst>
              <a:ext uri="{FF2B5EF4-FFF2-40B4-BE49-F238E27FC236}">
                <a16:creationId xmlns:a16="http://schemas.microsoft.com/office/drawing/2014/main" id="{046649ED-3D38-4E38-89C1-E10E649ED08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78082" y="1690688"/>
            <a:ext cx="4762500" cy="2686050"/>
          </a:xfrm>
        </p:spPr>
      </p:pic>
      <p:pic>
        <p:nvPicPr>
          <p:cNvPr id="3074" name="Picture 2" descr="KÃ©ptalÃ¡lat a kÃ¶vetkezÅre: âlejÃ¡rati idÅâ">
            <a:extLst>
              <a:ext uri="{FF2B5EF4-FFF2-40B4-BE49-F238E27FC236}">
                <a16:creationId xmlns:a16="http://schemas.microsoft.com/office/drawing/2014/main" id="{8B4D4EFC-29EB-482B-9B42-CBE543C429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1420" y="1027907"/>
            <a:ext cx="5585162" cy="362162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Ã©ptalÃ¡lat a kÃ¶vetkezÅre: âfelbontÃ¡s utÃ¡ni eltarthatÃ³sÃ¡gâ">
            <a:extLst>
              <a:ext uri="{FF2B5EF4-FFF2-40B4-BE49-F238E27FC236}">
                <a16:creationId xmlns:a16="http://schemas.microsoft.com/office/drawing/2014/main" id="{7FE97638-EAA4-478C-86EF-B0FD14356A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5181" y="3001969"/>
            <a:ext cx="2514280" cy="2013203"/>
          </a:xfrm>
          <a:prstGeom prst="rect">
            <a:avLst/>
          </a:prstGeom>
          <a:noFill/>
          <a:extLst>
            <a:ext uri="{909E8E84-426E-40DD-AFC4-6F175D3DCCD1}">
              <a14:hiddenFill xmlns:a14="http://schemas.microsoft.com/office/drawing/2010/main">
                <a:solidFill>
                  <a:srgbClr val="FFFFFF"/>
                </a:solidFill>
              </a14:hiddenFill>
            </a:ext>
          </a:extLst>
        </p:spPr>
      </p:pic>
      <p:pic>
        <p:nvPicPr>
          <p:cNvPr id="6" name="Kép 5">
            <a:extLst>
              <a:ext uri="{FF2B5EF4-FFF2-40B4-BE49-F238E27FC236}">
                <a16:creationId xmlns:a16="http://schemas.microsoft.com/office/drawing/2014/main" id="{D1C802F6-3E46-488A-A7F6-C1AC7CC7A9A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086392" y="5426664"/>
            <a:ext cx="1438096" cy="1012420"/>
          </a:xfrm>
          <a:prstGeom prst="rect">
            <a:avLst/>
          </a:prstGeom>
        </p:spPr>
      </p:pic>
      <p:sp>
        <p:nvSpPr>
          <p:cNvPr id="3" name="Szövegdoboz 2">
            <a:extLst>
              <a:ext uri="{FF2B5EF4-FFF2-40B4-BE49-F238E27FC236}">
                <a16:creationId xmlns:a16="http://schemas.microsoft.com/office/drawing/2014/main" id="{3B659B40-AE5B-487B-AA5F-1F981380D729}"/>
              </a:ext>
            </a:extLst>
          </p:cNvPr>
          <p:cNvSpPr txBox="1"/>
          <p:nvPr/>
        </p:nvSpPr>
        <p:spPr>
          <a:xfrm>
            <a:off x="1078082" y="5402216"/>
            <a:ext cx="8187838" cy="769441"/>
          </a:xfrm>
          <a:prstGeom prst="rect">
            <a:avLst/>
          </a:prstGeom>
          <a:noFill/>
        </p:spPr>
        <p:txBody>
          <a:bodyPr wrap="square" rtlCol="0">
            <a:spAutoFit/>
          </a:bodyPr>
          <a:lstStyle/>
          <a:p>
            <a:r>
              <a:rPr lang="hu-HU" sz="4400" dirty="0">
                <a:solidFill>
                  <a:schemeClr val="accent4">
                    <a:lumMod val="50000"/>
                  </a:schemeClr>
                </a:solidFill>
              </a:rPr>
              <a:t>Csak megfelelő tárolás mellett!!! </a:t>
            </a:r>
          </a:p>
        </p:txBody>
      </p:sp>
    </p:spTree>
    <p:extLst>
      <p:ext uri="{BB962C8B-B14F-4D97-AF65-F5344CB8AC3E}">
        <p14:creationId xmlns:p14="http://schemas.microsoft.com/office/powerpoint/2010/main" val="2316524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181CB7E-2D67-4E5B-A6F7-6027985A4E00}"/>
              </a:ext>
            </a:extLst>
          </p:cNvPr>
          <p:cNvSpPr>
            <a:spLocks noGrp="1"/>
          </p:cNvSpPr>
          <p:nvPr>
            <p:ph type="title"/>
          </p:nvPr>
        </p:nvSpPr>
        <p:spPr>
          <a:xfrm>
            <a:off x="1128347" y="133468"/>
            <a:ext cx="9935304" cy="713447"/>
          </a:xfrm>
        </p:spPr>
        <p:txBody>
          <a:bodyPr>
            <a:normAutofit fontScale="90000"/>
          </a:bodyPr>
          <a:lstStyle/>
          <a:p>
            <a:r>
              <a:rPr lang="hu-HU" dirty="0"/>
              <a:t>Mihez kezdhetsz a lejárt gyógyszerekkel?</a:t>
            </a:r>
          </a:p>
        </p:txBody>
      </p:sp>
      <p:pic>
        <p:nvPicPr>
          <p:cNvPr id="4" name="Tartalom helye 3">
            <a:extLst>
              <a:ext uri="{FF2B5EF4-FFF2-40B4-BE49-F238E27FC236}">
                <a16:creationId xmlns:a16="http://schemas.microsoft.com/office/drawing/2014/main" id="{38119C68-69EA-425E-8F5F-7F96DAC314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88094" y="1140113"/>
            <a:ext cx="5215812" cy="3953585"/>
          </a:xfrm>
          <a:prstGeom prst="rect">
            <a:avLst/>
          </a:prstGeom>
        </p:spPr>
      </p:pic>
      <p:sp>
        <p:nvSpPr>
          <p:cNvPr id="5" name="Szövegdoboz 4">
            <a:extLst>
              <a:ext uri="{FF2B5EF4-FFF2-40B4-BE49-F238E27FC236}">
                <a16:creationId xmlns:a16="http://schemas.microsoft.com/office/drawing/2014/main" id="{AD744FDC-581E-4E5C-8B44-44C2DC4C93DF}"/>
              </a:ext>
            </a:extLst>
          </p:cNvPr>
          <p:cNvSpPr txBox="1"/>
          <p:nvPr/>
        </p:nvSpPr>
        <p:spPr>
          <a:xfrm>
            <a:off x="2079171" y="5598367"/>
            <a:ext cx="8033657" cy="769441"/>
          </a:xfrm>
          <a:prstGeom prst="rect">
            <a:avLst/>
          </a:prstGeom>
          <a:noFill/>
        </p:spPr>
        <p:txBody>
          <a:bodyPr wrap="square" rtlCol="0">
            <a:spAutoFit/>
          </a:bodyPr>
          <a:lstStyle/>
          <a:p>
            <a:pPr algn="ctr"/>
            <a:r>
              <a:rPr lang="hu-HU" sz="4400" b="1" dirty="0">
                <a:solidFill>
                  <a:srgbClr val="FF0000"/>
                </a:solidFill>
              </a:rPr>
              <a:t>VIDD VISSZA A GYÓGYSZERTÁRBA!</a:t>
            </a:r>
          </a:p>
        </p:txBody>
      </p:sp>
    </p:spTree>
    <p:extLst>
      <p:ext uri="{BB962C8B-B14F-4D97-AF65-F5344CB8AC3E}">
        <p14:creationId xmlns:p14="http://schemas.microsoft.com/office/powerpoint/2010/main" val="3007796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26" presetClass="emph" presetSubtype="0" repeatCount="indefinite" fill="hold" grpId="1" nodeType="withEffect">
                                  <p:stCondLst>
                                    <p:cond delay="0"/>
                                  </p:stCondLst>
                                  <p:childTnLst>
                                    <p:animEffect transition="out" filter="fade">
                                      <p:cBhvr>
                                        <p:cTn id="8" dur="1000" tmFilter="0, 0; .2, .5; .8, .5; 1, 0"/>
                                        <p:tgtEl>
                                          <p:spTgt spid="5"/>
                                        </p:tgtEl>
                                      </p:cBhvr>
                                    </p:animEffect>
                                    <p:animScale>
                                      <p:cBhvr>
                                        <p:cTn id="9"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KÃ©ptalÃ¡lat a kÃ¶vetkezÅre: âtelevisionâ">
            <a:extLst>
              <a:ext uri="{FF2B5EF4-FFF2-40B4-BE49-F238E27FC236}">
                <a16:creationId xmlns:a16="http://schemas.microsoft.com/office/drawing/2014/main" id="{17CAB439-E306-42A0-BF6E-079C216CAF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8626" y="1372824"/>
            <a:ext cx="7514747" cy="5147768"/>
          </a:xfrm>
          <a:prstGeom prst="rect">
            <a:avLst/>
          </a:prstGeom>
          <a:noFill/>
          <a:extLst>
            <a:ext uri="{909E8E84-426E-40DD-AFC4-6F175D3DCCD1}">
              <a14:hiddenFill xmlns:a14="http://schemas.microsoft.com/office/drawing/2010/main">
                <a:solidFill>
                  <a:srgbClr val="FFFFFF"/>
                </a:solidFill>
              </a14:hiddenFill>
            </a:ext>
          </a:extLst>
        </p:spPr>
      </p:pic>
      <p:sp>
        <p:nvSpPr>
          <p:cNvPr id="2" name="Cím 1">
            <a:extLst>
              <a:ext uri="{FF2B5EF4-FFF2-40B4-BE49-F238E27FC236}">
                <a16:creationId xmlns:a16="http://schemas.microsoft.com/office/drawing/2014/main" id="{15AB6D0C-E5BF-4536-8D45-13668E6A3228}"/>
              </a:ext>
            </a:extLst>
          </p:cNvPr>
          <p:cNvSpPr>
            <a:spLocks noGrp="1"/>
          </p:cNvSpPr>
          <p:nvPr>
            <p:ph type="title"/>
          </p:nvPr>
        </p:nvSpPr>
        <p:spPr>
          <a:xfrm>
            <a:off x="0" y="0"/>
            <a:ext cx="10772775" cy="1658198"/>
          </a:xfrm>
        </p:spPr>
        <p:txBody>
          <a:bodyPr/>
          <a:lstStyle/>
          <a:p>
            <a:r>
              <a:rPr lang="hu-HU" dirty="0"/>
              <a:t>Kihez fordulhatok?</a:t>
            </a:r>
          </a:p>
        </p:txBody>
      </p:sp>
      <p:pic>
        <p:nvPicPr>
          <p:cNvPr id="2050" name="Picture 2" descr="KÃ©ptalÃ¡lat a kÃ¶vetkezÅre: âa kockÃ¡zatokrÃ³l Ã©s mellÃ©khatÃ¡sokrÃ³l kÃ©rdezze meg kezelÅorvosÃ¡t gyÃ³gyszerÃ©szÃ©tâ">
            <a:extLst>
              <a:ext uri="{FF2B5EF4-FFF2-40B4-BE49-F238E27FC236}">
                <a16:creationId xmlns:a16="http://schemas.microsoft.com/office/drawing/2014/main" id="{D4D8BC6C-43E6-4EC2-A39E-70EF36C53ED9}"/>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569245" y="2726869"/>
            <a:ext cx="7053507" cy="1631123"/>
          </a:xfrm>
          <a:prstGeom prst="rect">
            <a:avLst/>
          </a:prstGeom>
          <a:noFill/>
          <a:extLst>
            <a:ext uri="{909E8E84-426E-40DD-AFC4-6F175D3DCCD1}">
              <a14:hiddenFill xmlns:a14="http://schemas.microsoft.com/office/drawing/2010/main">
                <a:solidFill>
                  <a:srgbClr val="FFFFFF"/>
                </a:solidFill>
              </a14:hiddenFill>
            </a:ext>
          </a:extLst>
        </p:spPr>
      </p:pic>
      <p:pic>
        <p:nvPicPr>
          <p:cNvPr id="5" name="Kép 4">
            <a:extLst>
              <a:ext uri="{FF2B5EF4-FFF2-40B4-BE49-F238E27FC236}">
                <a16:creationId xmlns:a16="http://schemas.microsoft.com/office/drawing/2014/main" id="{6DBF6C82-AE1F-4FC2-85FE-7174635BA7A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086392" y="5426664"/>
            <a:ext cx="1438096" cy="1012420"/>
          </a:xfrm>
          <a:prstGeom prst="rect">
            <a:avLst/>
          </a:prstGeom>
        </p:spPr>
      </p:pic>
      <p:sp>
        <p:nvSpPr>
          <p:cNvPr id="8" name="Téglalap 7">
            <a:extLst>
              <a:ext uri="{FF2B5EF4-FFF2-40B4-BE49-F238E27FC236}">
                <a16:creationId xmlns:a16="http://schemas.microsoft.com/office/drawing/2014/main" id="{E60E576D-276A-4E2D-8FF4-B1EAB1E72DB8}"/>
              </a:ext>
            </a:extLst>
          </p:cNvPr>
          <p:cNvSpPr/>
          <p:nvPr/>
        </p:nvSpPr>
        <p:spPr>
          <a:xfrm>
            <a:off x="4495798" y="3917382"/>
            <a:ext cx="3200400" cy="37360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3600" dirty="0"/>
          </a:p>
        </p:txBody>
      </p:sp>
      <p:pic>
        <p:nvPicPr>
          <p:cNvPr id="1030" name="Picture 6" descr="KÃ©ptalÃ¡lat a kÃ¶vetkezÅre: âblink smileyâ">
            <a:extLst>
              <a:ext uri="{FF2B5EF4-FFF2-40B4-BE49-F238E27FC236}">
                <a16:creationId xmlns:a16="http://schemas.microsoft.com/office/drawing/2014/main" id="{A91AEBE2-50FA-4919-AC98-518F2A798736}"/>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481318" y="4357992"/>
            <a:ext cx="1229360" cy="1229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18034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BCD6127-BD0D-4C8B-A927-276027AB9AAF}"/>
              </a:ext>
            </a:extLst>
          </p:cNvPr>
          <p:cNvSpPr>
            <a:spLocks noGrp="1"/>
          </p:cNvSpPr>
          <p:nvPr>
            <p:ph type="title"/>
          </p:nvPr>
        </p:nvSpPr>
        <p:spPr/>
        <p:txBody>
          <a:bodyPr/>
          <a:lstStyle/>
          <a:p>
            <a:r>
              <a:rPr lang="hu-HU" dirty="0"/>
              <a:t>Köszönöm a figyelmet!</a:t>
            </a:r>
          </a:p>
        </p:txBody>
      </p:sp>
      <p:sp>
        <p:nvSpPr>
          <p:cNvPr id="3" name="Szövegdoboz 2">
            <a:extLst>
              <a:ext uri="{FF2B5EF4-FFF2-40B4-BE49-F238E27FC236}">
                <a16:creationId xmlns:a16="http://schemas.microsoft.com/office/drawing/2014/main" id="{4A885E8C-B8AF-4587-9FB0-B5885891B283}"/>
              </a:ext>
            </a:extLst>
          </p:cNvPr>
          <p:cNvSpPr txBox="1"/>
          <p:nvPr/>
        </p:nvSpPr>
        <p:spPr>
          <a:xfrm>
            <a:off x="2341285" y="2157731"/>
            <a:ext cx="7404652" cy="1938992"/>
          </a:xfrm>
          <a:prstGeom prst="rect">
            <a:avLst/>
          </a:prstGeom>
          <a:noFill/>
        </p:spPr>
        <p:txBody>
          <a:bodyPr wrap="square" rtlCol="0">
            <a:spAutoFit/>
          </a:bodyPr>
          <a:lstStyle/>
          <a:p>
            <a:pPr algn="ctr"/>
            <a:r>
              <a:rPr lang="hu-HU" sz="4000" b="1" dirty="0">
                <a:solidFill>
                  <a:schemeClr val="accent6">
                    <a:lumMod val="50000"/>
                  </a:schemeClr>
                </a:solidFill>
              </a:rPr>
              <a:t>Vár téged is a Debreceni Egyetem Gyógyszerésztudományi Kara!</a:t>
            </a:r>
          </a:p>
          <a:p>
            <a:pPr algn="ctr"/>
            <a:r>
              <a:rPr lang="hu-HU" sz="4000" b="1" dirty="0">
                <a:solidFill>
                  <a:schemeClr val="accent6">
                    <a:lumMod val="50000"/>
                  </a:schemeClr>
                </a:solidFill>
              </a:rPr>
              <a:t>www.pharm.unideb.hu</a:t>
            </a:r>
          </a:p>
        </p:txBody>
      </p:sp>
      <p:pic>
        <p:nvPicPr>
          <p:cNvPr id="6" name="Kép 5">
            <a:extLst>
              <a:ext uri="{FF2B5EF4-FFF2-40B4-BE49-F238E27FC236}">
                <a16:creationId xmlns:a16="http://schemas.microsoft.com/office/drawing/2014/main" id="{C1853745-FB7F-4053-8BB6-BD98E29881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0" y="4072467"/>
            <a:ext cx="2286000" cy="2286000"/>
          </a:xfrm>
          <a:prstGeom prst="rect">
            <a:avLst/>
          </a:prstGeom>
        </p:spPr>
      </p:pic>
    </p:spTree>
    <p:extLst>
      <p:ext uri="{BB962C8B-B14F-4D97-AF65-F5344CB8AC3E}">
        <p14:creationId xmlns:p14="http://schemas.microsoft.com/office/powerpoint/2010/main" val="1064879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cím 2">
            <a:extLst>
              <a:ext uri="{FF2B5EF4-FFF2-40B4-BE49-F238E27FC236}">
                <a16:creationId xmlns:a16="http://schemas.microsoft.com/office/drawing/2014/main" id="{C647CAF5-924A-4928-A4F4-51CF7439F79F}"/>
              </a:ext>
            </a:extLst>
          </p:cNvPr>
          <p:cNvSpPr>
            <a:spLocks noGrp="1"/>
          </p:cNvSpPr>
          <p:nvPr>
            <p:ph type="subTitle" idx="1"/>
          </p:nvPr>
        </p:nvSpPr>
        <p:spPr>
          <a:xfrm>
            <a:off x="458790" y="1088812"/>
            <a:ext cx="7999409" cy="3731666"/>
          </a:xfrm>
        </p:spPr>
        <p:txBody>
          <a:bodyPr>
            <a:normAutofit/>
          </a:bodyPr>
          <a:lstStyle/>
          <a:p>
            <a:r>
              <a:rPr lang="hu-HU" sz="7200" b="1" dirty="0"/>
              <a:t>Hatásosság és biztonságosság</a:t>
            </a:r>
          </a:p>
        </p:txBody>
      </p:sp>
      <p:pic>
        <p:nvPicPr>
          <p:cNvPr id="9" name="Kép 8">
            <a:extLst>
              <a:ext uri="{FF2B5EF4-FFF2-40B4-BE49-F238E27FC236}">
                <a16:creationId xmlns:a16="http://schemas.microsoft.com/office/drawing/2014/main" id="{9DE2F9D6-2194-4871-A087-E5B49A90E79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234975" y="4123267"/>
            <a:ext cx="3289513" cy="2315817"/>
          </a:xfrm>
          <a:prstGeom prst="rect">
            <a:avLst/>
          </a:prstGeom>
        </p:spPr>
      </p:pic>
    </p:spTree>
    <p:extLst>
      <p:ext uri="{BB962C8B-B14F-4D97-AF65-F5344CB8AC3E}">
        <p14:creationId xmlns:p14="http://schemas.microsoft.com/office/powerpoint/2010/main" val="3242406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16C5FFD-D166-493C-B3A9-551F1F131517}"/>
              </a:ext>
            </a:extLst>
          </p:cNvPr>
          <p:cNvSpPr>
            <a:spLocks noGrp="1"/>
          </p:cNvSpPr>
          <p:nvPr>
            <p:ph type="title"/>
          </p:nvPr>
        </p:nvSpPr>
        <p:spPr/>
        <p:txBody>
          <a:bodyPr/>
          <a:lstStyle/>
          <a:p>
            <a:r>
              <a:rPr lang="hu-HU" dirty="0"/>
              <a:t>Amiről ma szó lesz…</a:t>
            </a:r>
          </a:p>
        </p:txBody>
      </p:sp>
      <p:sp>
        <p:nvSpPr>
          <p:cNvPr id="3" name="Tartalom helye 2">
            <a:extLst>
              <a:ext uri="{FF2B5EF4-FFF2-40B4-BE49-F238E27FC236}">
                <a16:creationId xmlns:a16="http://schemas.microsoft.com/office/drawing/2014/main" id="{630C12A9-E3F9-43A7-9CC7-F3477542DFEF}"/>
              </a:ext>
            </a:extLst>
          </p:cNvPr>
          <p:cNvSpPr>
            <a:spLocks noGrp="1"/>
          </p:cNvSpPr>
          <p:nvPr>
            <p:ph idx="1"/>
          </p:nvPr>
        </p:nvSpPr>
        <p:spPr>
          <a:xfrm>
            <a:off x="719137" y="2798655"/>
            <a:ext cx="10753725" cy="4622800"/>
          </a:xfrm>
        </p:spPr>
        <p:txBody>
          <a:bodyPr numCol="2">
            <a:normAutofit/>
          </a:bodyPr>
          <a:lstStyle/>
          <a:p>
            <a:pPr marL="457200" indent="-457200">
              <a:buFont typeface="+mj-lt"/>
              <a:buAutoNum type="arabicPeriod"/>
            </a:pPr>
            <a:r>
              <a:rPr lang="hu-HU" u="sng" dirty="0"/>
              <a:t>Az ideális gyógyszer</a:t>
            </a:r>
          </a:p>
          <a:p>
            <a:pPr marL="713232" lvl="1" indent="-457200">
              <a:buFont typeface="+mj-lt"/>
              <a:buAutoNum type="alphaLcParenR"/>
            </a:pPr>
            <a:r>
              <a:rPr lang="hu-HU" dirty="0"/>
              <a:t>Mi az, hogy gyógyszer?</a:t>
            </a:r>
          </a:p>
          <a:p>
            <a:pPr marL="713232" lvl="1" indent="-457200">
              <a:buFont typeface="+mj-lt"/>
              <a:buAutoNum type="alphaLcParenR"/>
            </a:pPr>
            <a:r>
              <a:rPr lang="hu-HU" dirty="0"/>
              <a:t>Mi az, hogy étrendkiegészítő?</a:t>
            </a:r>
          </a:p>
          <a:p>
            <a:pPr marL="713232" lvl="1" indent="-457200">
              <a:buFont typeface="+mj-lt"/>
              <a:buAutoNum type="alphaLcParenR"/>
            </a:pPr>
            <a:r>
              <a:rPr lang="hu-HU" dirty="0"/>
              <a:t>Mit várunk el egy gyógyszertől?</a:t>
            </a:r>
          </a:p>
          <a:p>
            <a:pPr marL="0" indent="0">
              <a:buNone/>
            </a:pPr>
            <a:r>
              <a:rPr lang="hu-HU" u="sng" dirty="0"/>
              <a:t>2. A kockázatokról és mellékhatásokról</a:t>
            </a:r>
          </a:p>
          <a:p>
            <a:pPr marL="713232" lvl="1" indent="-457200">
              <a:buAutoNum type="alphaLcParenR"/>
            </a:pPr>
            <a:r>
              <a:rPr lang="hu-HU" dirty="0"/>
              <a:t>Mi az, hogy mellékhatás?</a:t>
            </a:r>
          </a:p>
          <a:p>
            <a:pPr marL="713232" lvl="1" indent="-457200">
              <a:buAutoNum type="alphaLcParenR"/>
            </a:pPr>
            <a:r>
              <a:rPr lang="hu-HU" dirty="0"/>
              <a:t>Mit tartalmaz egy betegtájékoztató?</a:t>
            </a:r>
          </a:p>
          <a:p>
            <a:pPr marL="713232" lvl="1" indent="-457200">
              <a:buAutoNum type="alphaLcParenR"/>
            </a:pPr>
            <a:endParaRPr lang="hu-HU" dirty="0"/>
          </a:p>
          <a:p>
            <a:pPr marL="713232" lvl="1" indent="-457200">
              <a:buAutoNum type="alphaLcParenR"/>
            </a:pPr>
            <a:endParaRPr lang="hu-HU" dirty="0"/>
          </a:p>
          <a:p>
            <a:pPr marL="256032" lvl="1" indent="0">
              <a:buNone/>
            </a:pPr>
            <a:endParaRPr lang="hu-HU" dirty="0"/>
          </a:p>
          <a:p>
            <a:pPr marL="256032" lvl="1" indent="0">
              <a:buNone/>
            </a:pPr>
            <a:endParaRPr lang="hu-HU" dirty="0"/>
          </a:p>
          <a:p>
            <a:pPr marL="256032" lvl="1" indent="0">
              <a:buNone/>
            </a:pPr>
            <a:r>
              <a:rPr lang="hu-HU" u="sng" dirty="0"/>
              <a:t>3. Hatásossági kérdések</a:t>
            </a:r>
          </a:p>
          <a:p>
            <a:pPr marL="713232" lvl="1" indent="-457200">
              <a:buAutoNum type="alphaLcParenR"/>
            </a:pPr>
            <a:r>
              <a:rPr lang="hu-HU" dirty="0"/>
              <a:t>Antibiotikum rezisztencia</a:t>
            </a:r>
          </a:p>
          <a:p>
            <a:pPr marL="713232" lvl="1" indent="-457200">
              <a:buAutoNum type="alphaLcParenR"/>
            </a:pPr>
            <a:r>
              <a:rPr lang="hu-HU" dirty="0"/>
              <a:t>Megfelelő gyógyszerhasználat</a:t>
            </a:r>
          </a:p>
          <a:p>
            <a:pPr marL="713232" lvl="1" indent="-457200">
              <a:buAutoNum type="alphaLcParenR"/>
            </a:pPr>
            <a:r>
              <a:rPr lang="hu-HU" dirty="0"/>
              <a:t>Felszívódás</a:t>
            </a:r>
          </a:p>
          <a:p>
            <a:pPr marL="256032" lvl="1" indent="0">
              <a:buNone/>
            </a:pPr>
            <a:r>
              <a:rPr lang="hu-HU" u="sng" dirty="0"/>
              <a:t>4. Biztonságossági kérdések</a:t>
            </a:r>
          </a:p>
          <a:p>
            <a:pPr marL="713232" lvl="1" indent="-457200">
              <a:buAutoNum type="alphaLcParenR"/>
            </a:pPr>
            <a:r>
              <a:rPr lang="hu-HU" dirty="0"/>
              <a:t>A dózis betartása</a:t>
            </a:r>
          </a:p>
          <a:p>
            <a:pPr marL="713232" lvl="1" indent="-457200">
              <a:buAutoNum type="alphaLcParenR"/>
            </a:pPr>
            <a:r>
              <a:rPr lang="hu-HU" dirty="0"/>
              <a:t>Gyógyszerhamisítás</a:t>
            </a:r>
          </a:p>
          <a:p>
            <a:pPr marL="713232" lvl="1" indent="-457200">
              <a:buAutoNum type="alphaLcParenR"/>
            </a:pPr>
            <a:r>
              <a:rPr lang="hu-HU" dirty="0"/>
              <a:t>A lejárati idő</a:t>
            </a:r>
          </a:p>
          <a:p>
            <a:pPr marL="713232" lvl="1" indent="-457200">
              <a:buAutoNum type="alphaLcParenR"/>
            </a:pPr>
            <a:endParaRPr lang="hu-HU" dirty="0"/>
          </a:p>
          <a:p>
            <a:pPr marL="256032" lvl="1" indent="0">
              <a:buNone/>
            </a:pPr>
            <a:endParaRPr lang="hu-HU" dirty="0"/>
          </a:p>
          <a:p>
            <a:pPr marL="256032" lvl="1" indent="0">
              <a:buNone/>
            </a:pPr>
            <a:endParaRPr lang="hu-HU" dirty="0"/>
          </a:p>
        </p:txBody>
      </p:sp>
      <p:pic>
        <p:nvPicPr>
          <p:cNvPr id="4" name="Kép 3">
            <a:extLst>
              <a:ext uri="{FF2B5EF4-FFF2-40B4-BE49-F238E27FC236}">
                <a16:creationId xmlns:a16="http://schemas.microsoft.com/office/drawing/2014/main" id="{485F9A2B-CCA9-4B99-8A57-6E4E994FBB7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855200" y="5263905"/>
            <a:ext cx="1669287" cy="1175179"/>
          </a:xfrm>
          <a:prstGeom prst="rect">
            <a:avLst/>
          </a:prstGeom>
        </p:spPr>
      </p:pic>
      <p:pic>
        <p:nvPicPr>
          <p:cNvPr id="6" name="Kép 5">
            <a:extLst>
              <a:ext uri="{FF2B5EF4-FFF2-40B4-BE49-F238E27FC236}">
                <a16:creationId xmlns:a16="http://schemas.microsoft.com/office/drawing/2014/main" id="{597831FB-97E6-4939-88DC-047ED3251FC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736080" y="200238"/>
            <a:ext cx="4674869" cy="2288962"/>
          </a:xfrm>
          <a:prstGeom prst="rect">
            <a:avLst/>
          </a:prstGeom>
        </p:spPr>
      </p:pic>
    </p:spTree>
    <p:extLst>
      <p:ext uri="{BB962C8B-B14F-4D97-AF65-F5344CB8AC3E}">
        <p14:creationId xmlns:p14="http://schemas.microsoft.com/office/powerpoint/2010/main" val="362578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141C319-0AFC-4302-A4E4-9B643FF94752}"/>
              </a:ext>
            </a:extLst>
          </p:cNvPr>
          <p:cNvSpPr>
            <a:spLocks noGrp="1"/>
          </p:cNvSpPr>
          <p:nvPr>
            <p:ph type="title"/>
          </p:nvPr>
        </p:nvSpPr>
        <p:spPr>
          <a:xfrm>
            <a:off x="319294" y="-334821"/>
            <a:ext cx="10772775" cy="1658198"/>
          </a:xfrm>
        </p:spPr>
        <p:txBody>
          <a:bodyPr/>
          <a:lstStyle/>
          <a:p>
            <a:r>
              <a:rPr lang="hu-HU" dirty="0"/>
              <a:t>Ideális gyógyszer</a:t>
            </a:r>
          </a:p>
        </p:txBody>
      </p:sp>
      <p:sp>
        <p:nvSpPr>
          <p:cNvPr id="3" name="Tartalom helye 2">
            <a:extLst>
              <a:ext uri="{FF2B5EF4-FFF2-40B4-BE49-F238E27FC236}">
                <a16:creationId xmlns:a16="http://schemas.microsoft.com/office/drawing/2014/main" id="{A10C7B02-A9A8-45B6-BDA5-31251ACE60BA}"/>
              </a:ext>
            </a:extLst>
          </p:cNvPr>
          <p:cNvSpPr>
            <a:spLocks noGrp="1"/>
          </p:cNvSpPr>
          <p:nvPr>
            <p:ph idx="1"/>
          </p:nvPr>
        </p:nvSpPr>
        <p:spPr>
          <a:xfrm>
            <a:off x="676657" y="1252330"/>
            <a:ext cx="6022318" cy="1023731"/>
          </a:xfrm>
        </p:spPr>
        <p:txBody>
          <a:bodyPr>
            <a:normAutofit/>
          </a:bodyPr>
          <a:lstStyle/>
          <a:p>
            <a:r>
              <a:rPr lang="hu-HU" dirty="0"/>
              <a:t>1. Mi az, hogy gyógyszer?</a:t>
            </a:r>
          </a:p>
          <a:p>
            <a:endParaRPr lang="hu-HU" dirty="0"/>
          </a:p>
          <a:p>
            <a:endParaRPr lang="hu-HU" dirty="0"/>
          </a:p>
          <a:p>
            <a:pPr marL="0" indent="0">
              <a:buNone/>
            </a:pPr>
            <a:endParaRPr lang="hu-HU" dirty="0"/>
          </a:p>
        </p:txBody>
      </p:sp>
      <p:pic>
        <p:nvPicPr>
          <p:cNvPr id="4" name="Kép 3">
            <a:extLst>
              <a:ext uri="{FF2B5EF4-FFF2-40B4-BE49-F238E27FC236}">
                <a16:creationId xmlns:a16="http://schemas.microsoft.com/office/drawing/2014/main" id="{001171D0-8DDE-4A78-8677-184AF423E96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086392" y="5426664"/>
            <a:ext cx="1438096" cy="1012420"/>
          </a:xfrm>
          <a:prstGeom prst="rect">
            <a:avLst/>
          </a:prstGeom>
        </p:spPr>
      </p:pic>
      <p:pic>
        <p:nvPicPr>
          <p:cNvPr id="14" name="Kép 13">
            <a:extLst>
              <a:ext uri="{FF2B5EF4-FFF2-40B4-BE49-F238E27FC236}">
                <a16:creationId xmlns:a16="http://schemas.microsoft.com/office/drawing/2014/main" id="{82F540D0-ECA1-414C-965D-B01D5773F2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657" y="1764195"/>
            <a:ext cx="3313043" cy="2484782"/>
          </a:xfrm>
          <a:prstGeom prst="rect">
            <a:avLst/>
          </a:prstGeom>
        </p:spPr>
      </p:pic>
      <p:pic>
        <p:nvPicPr>
          <p:cNvPr id="16" name="Kép 15">
            <a:extLst>
              <a:ext uri="{FF2B5EF4-FFF2-40B4-BE49-F238E27FC236}">
                <a16:creationId xmlns:a16="http://schemas.microsoft.com/office/drawing/2014/main" id="{3D2282CA-24CF-4450-81A1-E6D59D8148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9700" y="1764195"/>
            <a:ext cx="3764039" cy="2488962"/>
          </a:xfrm>
          <a:prstGeom prst="rect">
            <a:avLst/>
          </a:prstGeom>
        </p:spPr>
      </p:pic>
      <p:pic>
        <p:nvPicPr>
          <p:cNvPr id="20" name="Kép 19">
            <a:extLst>
              <a:ext uri="{FF2B5EF4-FFF2-40B4-BE49-F238E27FC236}">
                <a16:creationId xmlns:a16="http://schemas.microsoft.com/office/drawing/2014/main" id="{F96C1E7B-C34B-4E0E-8F16-F9A344F6AD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512" y="4165989"/>
            <a:ext cx="3322188" cy="2521350"/>
          </a:xfrm>
          <a:prstGeom prst="rect">
            <a:avLst/>
          </a:prstGeom>
        </p:spPr>
      </p:pic>
      <p:pic>
        <p:nvPicPr>
          <p:cNvPr id="22" name="Kép 21">
            <a:extLst>
              <a:ext uri="{FF2B5EF4-FFF2-40B4-BE49-F238E27FC236}">
                <a16:creationId xmlns:a16="http://schemas.microsoft.com/office/drawing/2014/main" id="{D884854A-31CA-4F73-8B6C-8F93BE9BA9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89700" y="4165987"/>
            <a:ext cx="3764039" cy="2521351"/>
          </a:xfrm>
          <a:prstGeom prst="rect">
            <a:avLst/>
          </a:prstGeom>
        </p:spPr>
      </p:pic>
      <p:pic>
        <p:nvPicPr>
          <p:cNvPr id="6" name="Kép 5">
            <a:extLst>
              <a:ext uri="{FF2B5EF4-FFF2-40B4-BE49-F238E27FC236}">
                <a16:creationId xmlns:a16="http://schemas.microsoft.com/office/drawing/2014/main" id="{13346E70-2970-47A5-8283-33A3A8CF88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76968" y="2547281"/>
            <a:ext cx="4015032" cy="2877439"/>
          </a:xfrm>
          <a:prstGeom prst="rect">
            <a:avLst/>
          </a:prstGeom>
        </p:spPr>
      </p:pic>
    </p:spTree>
    <p:extLst>
      <p:ext uri="{BB962C8B-B14F-4D97-AF65-F5344CB8AC3E}">
        <p14:creationId xmlns:p14="http://schemas.microsoft.com/office/powerpoint/2010/main" val="693109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500"/>
                                        <p:tgtEl>
                                          <p:spTgt spid="6"/>
                                        </p:tgtEl>
                                      </p:cBhvr>
                                    </p:animEffect>
                                  </p:childTnLst>
                                </p:cTn>
                              </p:par>
                              <p:par>
                                <p:cTn id="8" presetID="2" presetClass="entr" presetSubtype="2"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 calcmode="lin" valueType="num">
                                      <p:cBhvr additive="base">
                                        <p:cTn id="10" dur="75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1" dur="75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9"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0-#ppt_h/2"/>
                                          </p:val>
                                        </p:tav>
                                        <p:tav tm="100000">
                                          <p:val>
                                            <p:strVal val="#ppt_y"/>
                                          </p:val>
                                        </p:tav>
                                      </p:tavLst>
                                    </p:anim>
                                  </p:childTnLst>
                                </p:cTn>
                              </p:par>
                              <p:par>
                                <p:cTn id="18" presetID="2" presetClass="entr" presetSubtype="3"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1+#ppt_w/2"/>
                                          </p:val>
                                        </p:tav>
                                        <p:tav tm="100000">
                                          <p:val>
                                            <p:strVal val="#ppt_x"/>
                                          </p:val>
                                        </p:tav>
                                      </p:tavLst>
                                    </p:anim>
                                    <p:anim calcmode="lin" valueType="num">
                                      <p:cBhvr additive="base">
                                        <p:cTn id="21"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12"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500" fill="hold"/>
                                        <p:tgtEl>
                                          <p:spTgt spid="20"/>
                                        </p:tgtEl>
                                        <p:attrNameLst>
                                          <p:attrName>ppt_x</p:attrName>
                                        </p:attrNameLst>
                                      </p:cBhvr>
                                      <p:tavLst>
                                        <p:tav tm="0">
                                          <p:val>
                                            <p:strVal val="0-#ppt_w/2"/>
                                          </p:val>
                                        </p:tav>
                                        <p:tav tm="100000">
                                          <p:val>
                                            <p:strVal val="#ppt_x"/>
                                          </p:val>
                                        </p:tav>
                                      </p:tavLst>
                                    </p:anim>
                                    <p:anim calcmode="lin" valueType="num">
                                      <p:cBhvr additive="base">
                                        <p:cTn id="27" dur="500" fill="hold"/>
                                        <p:tgtEl>
                                          <p:spTgt spid="20"/>
                                        </p:tgtEl>
                                        <p:attrNameLst>
                                          <p:attrName>ppt_y</p:attrName>
                                        </p:attrNameLst>
                                      </p:cBhvr>
                                      <p:tavLst>
                                        <p:tav tm="0">
                                          <p:val>
                                            <p:strVal val="1+#ppt_h/2"/>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500" fill="hold"/>
                                        <p:tgtEl>
                                          <p:spTgt spid="22"/>
                                        </p:tgtEl>
                                        <p:attrNameLst>
                                          <p:attrName>ppt_x</p:attrName>
                                        </p:attrNameLst>
                                      </p:cBhvr>
                                      <p:tavLst>
                                        <p:tav tm="0">
                                          <p:val>
                                            <p:strVal val="1+#ppt_w/2"/>
                                          </p:val>
                                        </p:tav>
                                        <p:tav tm="100000">
                                          <p:val>
                                            <p:strVal val="#ppt_x"/>
                                          </p:val>
                                        </p:tav>
                                      </p:tavLst>
                                    </p:anim>
                                    <p:anim calcmode="lin" valueType="num">
                                      <p:cBhvr additive="base">
                                        <p:cTn id="3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artalom helye 3">
            <a:extLst>
              <a:ext uri="{FF2B5EF4-FFF2-40B4-BE49-F238E27FC236}">
                <a16:creationId xmlns:a16="http://schemas.microsoft.com/office/drawing/2014/main" id="{5F6A5419-AB44-4916-8707-17CC8CA93B6C}"/>
              </a:ext>
            </a:extLst>
          </p:cNvPr>
          <p:cNvSpPr txBox="1">
            <a:spLocks noGrp="1"/>
          </p:cNvSpPr>
          <p:nvPr>
            <p:ph idx="1"/>
          </p:nvPr>
        </p:nvSpPr>
        <p:spPr>
          <a:xfrm>
            <a:off x="676275" y="2011363"/>
            <a:ext cx="10753725" cy="3767137"/>
          </a:xfrm>
          <a:prstGeom prst="rect">
            <a:avLst/>
          </a:prstGeom>
          <a:noFill/>
        </p:spPr>
        <p:txBody>
          <a:bodyPr wrap="square" rtlCol="0">
            <a:spAutoFit/>
          </a:bodyPr>
          <a:lstStyle/>
          <a:p>
            <a:pPr algn="just"/>
            <a:r>
              <a:rPr lang="hu-HU" sz="2800" b="1" dirty="0"/>
              <a:t>2005/XCV. Törvény:</a:t>
            </a:r>
          </a:p>
          <a:p>
            <a:pPr algn="just"/>
            <a:endParaRPr lang="hu-HU" sz="2800" b="1" dirty="0"/>
          </a:p>
          <a:p>
            <a:pPr algn="just"/>
            <a:r>
              <a:rPr lang="hu-HU" sz="2800" b="1" dirty="0"/>
              <a:t> A gyógyszer bármely anyag vagy azok keveréke, amelyet emberi </a:t>
            </a:r>
            <a:r>
              <a:rPr lang="hu-HU" sz="2800" b="1" u="sng" dirty="0">
                <a:solidFill>
                  <a:srgbClr val="FF0000"/>
                </a:solidFill>
              </a:rPr>
              <a:t>betegségek megelőzésére vagy kezelésére alkalmazható </a:t>
            </a:r>
            <a:r>
              <a:rPr lang="hu-HU" sz="2800" b="1" dirty="0"/>
              <a:t>termékként jelenítenek meg, vagy azok az anyagok vagy keverékei, amelyek farmakológiai, immunológiai vagy metabolikus hatások kiváltása révén az ember valamely </a:t>
            </a:r>
            <a:r>
              <a:rPr lang="hu-HU" sz="2800" b="1" u="sng" dirty="0">
                <a:solidFill>
                  <a:srgbClr val="FF0000"/>
                </a:solidFill>
              </a:rPr>
              <a:t>élettani funkciójának helyreállítása, javítása vagy módosítása, illetve az orvosi diagnózis felállítása </a:t>
            </a:r>
            <a:r>
              <a:rPr lang="hu-HU" sz="2800" b="1" dirty="0"/>
              <a:t>érdekében az emberi szervezetben vagy emberi szervezeten alkalmazhatók.</a:t>
            </a:r>
          </a:p>
          <a:p>
            <a:endParaRPr lang="hu-HU" dirty="0"/>
          </a:p>
        </p:txBody>
      </p:sp>
      <p:sp>
        <p:nvSpPr>
          <p:cNvPr id="5" name="Cím 1">
            <a:extLst>
              <a:ext uri="{FF2B5EF4-FFF2-40B4-BE49-F238E27FC236}">
                <a16:creationId xmlns:a16="http://schemas.microsoft.com/office/drawing/2014/main" id="{16772142-70F7-460A-829B-A659FE457402}"/>
              </a:ext>
            </a:extLst>
          </p:cNvPr>
          <p:cNvSpPr>
            <a:spLocks noGrp="1"/>
          </p:cNvSpPr>
          <p:nvPr>
            <p:ph type="title"/>
          </p:nvPr>
        </p:nvSpPr>
        <p:spPr>
          <a:xfrm>
            <a:off x="319294" y="-334821"/>
            <a:ext cx="10772775" cy="1658198"/>
          </a:xfrm>
        </p:spPr>
        <p:txBody>
          <a:bodyPr/>
          <a:lstStyle/>
          <a:p>
            <a:r>
              <a:rPr lang="hu-HU" dirty="0"/>
              <a:t>Ideális gyógyszer</a:t>
            </a:r>
          </a:p>
        </p:txBody>
      </p:sp>
      <p:sp>
        <p:nvSpPr>
          <p:cNvPr id="6" name="Tartalom helye 2">
            <a:extLst>
              <a:ext uri="{FF2B5EF4-FFF2-40B4-BE49-F238E27FC236}">
                <a16:creationId xmlns:a16="http://schemas.microsoft.com/office/drawing/2014/main" id="{34167392-A8EF-4E21-A030-E57FD8BAAAC7}"/>
              </a:ext>
            </a:extLst>
          </p:cNvPr>
          <p:cNvSpPr txBox="1">
            <a:spLocks/>
          </p:cNvSpPr>
          <p:nvPr/>
        </p:nvSpPr>
        <p:spPr>
          <a:xfrm>
            <a:off x="676657" y="1252330"/>
            <a:ext cx="6022318" cy="1023731"/>
          </a:xfrm>
          <a:prstGeom prst="rect">
            <a:avLst/>
          </a:prstGeom>
        </p:spPr>
        <p:txBody>
          <a:bodyPr vert="horz" lIns="91440" tIns="45720" rIns="91440" bIns="45720" rtlCol="0">
            <a:norm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r>
              <a:rPr lang="hu-HU"/>
              <a:t>1. Mi az, hogy gyógyszer?</a:t>
            </a:r>
          </a:p>
          <a:p>
            <a:endParaRPr lang="hu-HU"/>
          </a:p>
          <a:p>
            <a:endParaRPr lang="hu-HU"/>
          </a:p>
          <a:p>
            <a:pPr marL="0" indent="0">
              <a:buFont typeface="Arial" pitchFamily="34" charset="0"/>
              <a:buNone/>
            </a:pPr>
            <a:endParaRPr lang="hu-HU" dirty="0"/>
          </a:p>
        </p:txBody>
      </p:sp>
      <p:pic>
        <p:nvPicPr>
          <p:cNvPr id="7" name="Kép 6">
            <a:extLst>
              <a:ext uri="{FF2B5EF4-FFF2-40B4-BE49-F238E27FC236}">
                <a16:creationId xmlns:a16="http://schemas.microsoft.com/office/drawing/2014/main" id="{EAE122CE-7EA0-4DA8-9E74-41884BE70D8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086392" y="5426664"/>
            <a:ext cx="1438096" cy="1012420"/>
          </a:xfrm>
          <a:prstGeom prst="rect">
            <a:avLst/>
          </a:prstGeom>
        </p:spPr>
      </p:pic>
    </p:spTree>
    <p:extLst>
      <p:ext uri="{BB962C8B-B14F-4D97-AF65-F5344CB8AC3E}">
        <p14:creationId xmlns:p14="http://schemas.microsoft.com/office/powerpoint/2010/main" val="805527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id="{53212E6C-3338-44F9-93EA-822F70626DEF}"/>
              </a:ext>
            </a:extLst>
          </p:cNvPr>
          <p:cNvSpPr>
            <a:spLocks noGrp="1"/>
          </p:cNvSpPr>
          <p:nvPr>
            <p:ph idx="1"/>
          </p:nvPr>
        </p:nvSpPr>
        <p:spPr>
          <a:xfrm>
            <a:off x="676656" y="1249680"/>
            <a:ext cx="10753725" cy="2275840"/>
          </a:xfrm>
        </p:spPr>
        <p:txBody>
          <a:bodyPr>
            <a:normAutofit lnSpcReduction="10000"/>
          </a:bodyPr>
          <a:lstStyle/>
          <a:p>
            <a:r>
              <a:rPr lang="hu-HU" dirty="0"/>
              <a:t>1. Mi az, hogy gyógyszer?</a:t>
            </a:r>
          </a:p>
          <a:p>
            <a:r>
              <a:rPr lang="hu-HU" dirty="0"/>
              <a:t>2. Mi az, ami nem gyógyszer (de annak gondoljuk)?</a:t>
            </a:r>
          </a:p>
          <a:p>
            <a:endParaRPr lang="hu-HU" dirty="0"/>
          </a:p>
          <a:p>
            <a:endParaRPr lang="hu-HU" dirty="0"/>
          </a:p>
          <a:p>
            <a:pPr algn="ctr"/>
            <a:r>
              <a:rPr lang="hu-HU" sz="3200" b="1" u="sng" dirty="0"/>
              <a:t>étrendkiegészítők</a:t>
            </a:r>
          </a:p>
        </p:txBody>
      </p:sp>
      <p:sp>
        <p:nvSpPr>
          <p:cNvPr id="4" name="Cím 1">
            <a:extLst>
              <a:ext uri="{FF2B5EF4-FFF2-40B4-BE49-F238E27FC236}">
                <a16:creationId xmlns:a16="http://schemas.microsoft.com/office/drawing/2014/main" id="{96138485-A205-4116-BD77-4235D476047A}"/>
              </a:ext>
            </a:extLst>
          </p:cNvPr>
          <p:cNvSpPr>
            <a:spLocks noGrp="1"/>
          </p:cNvSpPr>
          <p:nvPr>
            <p:ph type="title"/>
          </p:nvPr>
        </p:nvSpPr>
        <p:spPr>
          <a:xfrm>
            <a:off x="398807" y="0"/>
            <a:ext cx="10772775" cy="1657350"/>
          </a:xfrm>
        </p:spPr>
        <p:txBody>
          <a:bodyPr/>
          <a:lstStyle/>
          <a:p>
            <a:r>
              <a:rPr lang="hu-HU" dirty="0"/>
              <a:t>Ideális gyógyszer</a:t>
            </a:r>
          </a:p>
        </p:txBody>
      </p:sp>
      <p:pic>
        <p:nvPicPr>
          <p:cNvPr id="6" name="Kép 5">
            <a:extLst>
              <a:ext uri="{FF2B5EF4-FFF2-40B4-BE49-F238E27FC236}">
                <a16:creationId xmlns:a16="http://schemas.microsoft.com/office/drawing/2014/main" id="{67D52DCB-FA3B-4A73-B096-AF807EC736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8343" y="2373988"/>
            <a:ext cx="3503239" cy="2034139"/>
          </a:xfrm>
          <a:prstGeom prst="rect">
            <a:avLst/>
          </a:prstGeom>
        </p:spPr>
      </p:pic>
      <p:pic>
        <p:nvPicPr>
          <p:cNvPr id="8" name="Kép 7">
            <a:extLst>
              <a:ext uri="{FF2B5EF4-FFF2-40B4-BE49-F238E27FC236}">
                <a16:creationId xmlns:a16="http://schemas.microsoft.com/office/drawing/2014/main" id="{8B811F76-0298-4E92-8CAC-FFF9D57B16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656" y="2337653"/>
            <a:ext cx="3747079" cy="2106807"/>
          </a:xfrm>
          <a:prstGeom prst="rect">
            <a:avLst/>
          </a:prstGeom>
        </p:spPr>
      </p:pic>
      <p:pic>
        <p:nvPicPr>
          <p:cNvPr id="9" name="Kép 8">
            <a:extLst>
              <a:ext uri="{FF2B5EF4-FFF2-40B4-BE49-F238E27FC236}">
                <a16:creationId xmlns:a16="http://schemas.microsoft.com/office/drawing/2014/main" id="{1EE48160-5B71-4D63-A0BF-F4135E024F4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75334" y="5770880"/>
            <a:ext cx="949153" cy="668204"/>
          </a:xfrm>
          <a:prstGeom prst="rect">
            <a:avLst/>
          </a:prstGeom>
        </p:spPr>
      </p:pic>
      <p:sp>
        <p:nvSpPr>
          <p:cNvPr id="10" name="Szövegdoboz 9">
            <a:extLst>
              <a:ext uri="{FF2B5EF4-FFF2-40B4-BE49-F238E27FC236}">
                <a16:creationId xmlns:a16="http://schemas.microsoft.com/office/drawing/2014/main" id="{A51C6F31-62AD-45F2-BE9A-C5EC5FA63EF3}"/>
              </a:ext>
            </a:extLst>
          </p:cNvPr>
          <p:cNvSpPr txBox="1"/>
          <p:nvPr/>
        </p:nvSpPr>
        <p:spPr>
          <a:xfrm>
            <a:off x="1150620" y="4484012"/>
            <a:ext cx="9222792" cy="2031325"/>
          </a:xfrm>
          <a:prstGeom prst="rect">
            <a:avLst/>
          </a:prstGeom>
          <a:noFill/>
        </p:spPr>
        <p:txBody>
          <a:bodyPr wrap="square" rtlCol="0">
            <a:spAutoFit/>
          </a:bodyPr>
          <a:lstStyle/>
          <a:p>
            <a:pPr algn="just"/>
            <a:r>
              <a:rPr lang="hu-HU" sz="2400" dirty="0"/>
              <a:t>A hagyományos étrend kiegészítését szolgáló olyan </a:t>
            </a:r>
            <a:r>
              <a:rPr lang="hu-HU" sz="3600" b="1" dirty="0"/>
              <a:t>élelmiszer</a:t>
            </a:r>
            <a:r>
              <a:rPr lang="hu-HU" sz="2400" dirty="0"/>
              <a:t>, amely koncentrált formában tartalmaz tápanyagokat vagy egyéb táplálkozási vagy élettani hatással rendelkező anyagokat, egyenként vagy kombináltan. </a:t>
            </a:r>
          </a:p>
          <a:p>
            <a:pPr algn="just"/>
            <a:r>
              <a:rPr lang="hu-HU" sz="2400" dirty="0"/>
              <a:t>	</a:t>
            </a:r>
            <a:r>
              <a:rPr lang="hu-HU" sz="1600" i="1" dirty="0"/>
              <a:t>/37/2004. (IV. 26.) </a:t>
            </a:r>
            <a:r>
              <a:rPr lang="hu-HU" sz="1600" i="1" dirty="0" err="1"/>
              <a:t>ESzCsM</a:t>
            </a:r>
            <a:r>
              <a:rPr lang="hu-HU" sz="1600" i="1" dirty="0"/>
              <a:t> rendelet az étrend-kiegészítőkről/</a:t>
            </a:r>
          </a:p>
          <a:p>
            <a:endParaRPr lang="hu-HU" dirty="0"/>
          </a:p>
        </p:txBody>
      </p:sp>
    </p:spTree>
    <p:extLst>
      <p:ext uri="{BB962C8B-B14F-4D97-AF65-F5344CB8AC3E}">
        <p14:creationId xmlns:p14="http://schemas.microsoft.com/office/powerpoint/2010/main" val="3164610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141C319-0AFC-4302-A4E4-9B643FF94752}"/>
              </a:ext>
            </a:extLst>
          </p:cNvPr>
          <p:cNvSpPr>
            <a:spLocks noGrp="1"/>
          </p:cNvSpPr>
          <p:nvPr>
            <p:ph type="title"/>
          </p:nvPr>
        </p:nvSpPr>
        <p:spPr>
          <a:xfrm>
            <a:off x="319294" y="-86342"/>
            <a:ext cx="10772775" cy="1658198"/>
          </a:xfrm>
        </p:spPr>
        <p:txBody>
          <a:bodyPr/>
          <a:lstStyle/>
          <a:p>
            <a:r>
              <a:rPr lang="hu-HU" dirty="0"/>
              <a:t>Ideális gyógyszer</a:t>
            </a:r>
          </a:p>
        </p:txBody>
      </p:sp>
      <p:sp>
        <p:nvSpPr>
          <p:cNvPr id="3" name="Tartalom helye 2">
            <a:extLst>
              <a:ext uri="{FF2B5EF4-FFF2-40B4-BE49-F238E27FC236}">
                <a16:creationId xmlns:a16="http://schemas.microsoft.com/office/drawing/2014/main" id="{A10C7B02-A9A8-45B6-BDA5-31251ACE60BA}"/>
              </a:ext>
            </a:extLst>
          </p:cNvPr>
          <p:cNvSpPr>
            <a:spLocks noGrp="1"/>
          </p:cNvSpPr>
          <p:nvPr>
            <p:ph idx="1"/>
          </p:nvPr>
        </p:nvSpPr>
        <p:spPr>
          <a:xfrm>
            <a:off x="676657" y="1252330"/>
            <a:ext cx="6022318" cy="1023731"/>
          </a:xfrm>
        </p:spPr>
        <p:txBody>
          <a:bodyPr>
            <a:normAutofit/>
          </a:bodyPr>
          <a:lstStyle/>
          <a:p>
            <a:pPr marL="0" indent="0">
              <a:buNone/>
            </a:pPr>
            <a:r>
              <a:rPr lang="hu-HU" i="1" dirty="0"/>
              <a:t> Mit várunk el egy gyógyszertől?</a:t>
            </a:r>
          </a:p>
          <a:p>
            <a:endParaRPr lang="hu-HU" dirty="0"/>
          </a:p>
          <a:p>
            <a:endParaRPr lang="hu-HU" dirty="0"/>
          </a:p>
          <a:p>
            <a:pPr marL="0" indent="0">
              <a:buNone/>
            </a:pPr>
            <a:endParaRPr lang="hu-HU" dirty="0"/>
          </a:p>
        </p:txBody>
      </p:sp>
      <p:pic>
        <p:nvPicPr>
          <p:cNvPr id="4" name="Kép 3">
            <a:extLst>
              <a:ext uri="{FF2B5EF4-FFF2-40B4-BE49-F238E27FC236}">
                <a16:creationId xmlns:a16="http://schemas.microsoft.com/office/drawing/2014/main" id="{001171D0-8DDE-4A78-8677-184AF423E96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086392" y="5426664"/>
            <a:ext cx="1438096" cy="1012420"/>
          </a:xfrm>
          <a:prstGeom prst="rect">
            <a:avLst/>
          </a:prstGeom>
        </p:spPr>
      </p:pic>
      <p:pic>
        <p:nvPicPr>
          <p:cNvPr id="6" name="Kép 5">
            <a:extLst>
              <a:ext uri="{FF2B5EF4-FFF2-40B4-BE49-F238E27FC236}">
                <a16:creationId xmlns:a16="http://schemas.microsoft.com/office/drawing/2014/main" id="{E9B1BA86-EC21-489C-A864-46ABD41AB9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6558" y="1692274"/>
            <a:ext cx="7225746" cy="1806986"/>
          </a:xfrm>
          <a:prstGeom prst="rect">
            <a:avLst/>
          </a:prstGeom>
        </p:spPr>
      </p:pic>
      <p:sp>
        <p:nvSpPr>
          <p:cNvPr id="7" name="Szövegdoboz 6">
            <a:extLst>
              <a:ext uri="{FF2B5EF4-FFF2-40B4-BE49-F238E27FC236}">
                <a16:creationId xmlns:a16="http://schemas.microsoft.com/office/drawing/2014/main" id="{6FD04E10-EBF5-49CF-B32F-E3CBC486E6A2}"/>
              </a:ext>
            </a:extLst>
          </p:cNvPr>
          <p:cNvSpPr txBox="1"/>
          <p:nvPr/>
        </p:nvSpPr>
        <p:spPr>
          <a:xfrm>
            <a:off x="5719431" y="3749586"/>
            <a:ext cx="4196729" cy="2308324"/>
          </a:xfrm>
          <a:prstGeom prst="rect">
            <a:avLst/>
          </a:prstGeom>
          <a:noFill/>
        </p:spPr>
        <p:txBody>
          <a:bodyPr wrap="square" rtlCol="0">
            <a:spAutoFit/>
          </a:bodyPr>
          <a:lstStyle/>
          <a:p>
            <a:pPr marL="342900" indent="-342900">
              <a:buFont typeface="Arial" panose="020B0604020202020204" pitchFamily="34" charset="0"/>
              <a:buChar char="•"/>
            </a:pPr>
            <a:r>
              <a:rPr lang="hu-HU" sz="2400" dirty="0"/>
              <a:t>Ne halmozódjon fel</a:t>
            </a:r>
          </a:p>
          <a:p>
            <a:pPr marL="342900" indent="-342900">
              <a:buFont typeface="Arial" panose="020B0604020202020204" pitchFamily="34" charset="0"/>
              <a:buChar char="•"/>
            </a:pPr>
            <a:r>
              <a:rPr lang="hu-HU" sz="2400" dirty="0"/>
              <a:t>Ne legyek rá allergiás</a:t>
            </a:r>
          </a:p>
          <a:p>
            <a:pPr marL="342900" indent="-342900">
              <a:buFont typeface="Arial" panose="020B0604020202020204" pitchFamily="34" charset="0"/>
              <a:buChar char="•"/>
            </a:pPr>
            <a:r>
              <a:rPr lang="hu-HU" sz="2400" dirty="0"/>
              <a:t>Ne legyen drága</a:t>
            </a:r>
          </a:p>
          <a:p>
            <a:pPr marL="342900" indent="-342900">
              <a:buFont typeface="Arial" panose="020B0604020202020204" pitchFamily="34" charset="0"/>
              <a:buChar char="•"/>
            </a:pPr>
            <a:r>
              <a:rPr lang="hu-HU" sz="2400" dirty="0"/>
              <a:t>Ne romoljon meg hamar</a:t>
            </a:r>
          </a:p>
          <a:p>
            <a:pPr marL="342900" indent="-342900">
              <a:buFont typeface="Arial" panose="020B0604020202020204" pitchFamily="34" charset="0"/>
              <a:buChar char="•"/>
            </a:pPr>
            <a:endParaRPr lang="hu-HU" sz="2400" dirty="0"/>
          </a:p>
          <a:p>
            <a:pPr marL="342900" indent="-342900">
              <a:buFont typeface="Arial" panose="020B0604020202020204" pitchFamily="34" charset="0"/>
              <a:buChar char="•"/>
            </a:pPr>
            <a:r>
              <a:rPr lang="hu-HU" sz="2400" dirty="0"/>
              <a:t>NE OKOZZON MELLÉKHATÁST</a:t>
            </a:r>
          </a:p>
        </p:txBody>
      </p:sp>
      <p:sp>
        <p:nvSpPr>
          <p:cNvPr id="8" name="Szövegdoboz 7">
            <a:extLst>
              <a:ext uri="{FF2B5EF4-FFF2-40B4-BE49-F238E27FC236}">
                <a16:creationId xmlns:a16="http://schemas.microsoft.com/office/drawing/2014/main" id="{30570997-F09F-41E1-856E-DE6F030BD48F}"/>
              </a:ext>
            </a:extLst>
          </p:cNvPr>
          <p:cNvSpPr txBox="1"/>
          <p:nvPr/>
        </p:nvSpPr>
        <p:spPr>
          <a:xfrm>
            <a:off x="1521244" y="3749586"/>
            <a:ext cx="4996069" cy="2585323"/>
          </a:xfrm>
          <a:prstGeom prst="rect">
            <a:avLst/>
          </a:prstGeom>
          <a:noFill/>
        </p:spPr>
        <p:txBody>
          <a:bodyPr wrap="square" rtlCol="0">
            <a:spAutoFit/>
          </a:bodyPr>
          <a:lstStyle/>
          <a:p>
            <a:pPr marL="742950" lvl="1" indent="-285750">
              <a:buFont typeface="Arial" panose="020B0604020202020204" pitchFamily="34" charset="0"/>
              <a:buChar char="•"/>
            </a:pPr>
            <a:r>
              <a:rPr lang="hu-HU" sz="2400" dirty="0"/>
              <a:t>Hasson					</a:t>
            </a:r>
          </a:p>
          <a:p>
            <a:pPr marL="742950" lvl="1" indent="-285750">
              <a:buFont typeface="Arial" panose="020B0604020202020204" pitchFamily="34" charset="0"/>
              <a:buChar char="•"/>
            </a:pPr>
            <a:r>
              <a:rPr lang="hu-HU" sz="2400" dirty="0"/>
              <a:t>Gyorsan? Sokáig? 				</a:t>
            </a:r>
          </a:p>
          <a:p>
            <a:pPr marL="742950" lvl="1" indent="-285750">
              <a:buFont typeface="Arial" panose="020B0604020202020204" pitchFamily="34" charset="0"/>
              <a:buChar char="•"/>
            </a:pPr>
            <a:r>
              <a:rPr lang="hu-HU" sz="2400" dirty="0"/>
              <a:t>Célzottan hat		</a:t>
            </a:r>
          </a:p>
          <a:p>
            <a:pPr marL="742950" lvl="1" indent="-285750">
              <a:buFont typeface="Arial" panose="020B0604020202020204" pitchFamily="34" charset="0"/>
              <a:buChar char="•"/>
            </a:pPr>
            <a:r>
              <a:rPr lang="hu-HU" sz="2400" dirty="0"/>
              <a:t>Elég ritkán bevenni	</a:t>
            </a:r>
          </a:p>
          <a:p>
            <a:pPr marL="742950" lvl="1" indent="-285750">
              <a:buFont typeface="Arial" panose="020B0604020202020204" pitchFamily="34" charset="0"/>
              <a:buChar char="•"/>
            </a:pPr>
            <a:r>
              <a:rPr lang="hu-HU" sz="2400" dirty="0"/>
              <a:t>Könnyen bevehető</a:t>
            </a:r>
          </a:p>
          <a:p>
            <a:pPr marL="742950" lvl="1" indent="-285750">
              <a:buFont typeface="Arial" panose="020B0604020202020204" pitchFamily="34" charset="0"/>
              <a:buChar char="•"/>
            </a:pPr>
            <a:r>
              <a:rPr lang="hu-HU" sz="2400" dirty="0"/>
              <a:t>Esztétikus</a:t>
            </a:r>
          </a:p>
          <a:p>
            <a:endParaRPr lang="hu-HU" dirty="0"/>
          </a:p>
        </p:txBody>
      </p:sp>
    </p:spTree>
    <p:extLst>
      <p:ext uri="{BB962C8B-B14F-4D97-AF65-F5344CB8AC3E}">
        <p14:creationId xmlns:p14="http://schemas.microsoft.com/office/powerpoint/2010/main" val="636925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1B38FD3-2E74-4CEC-9D1B-E5A6A96A8DB7}"/>
              </a:ext>
            </a:extLst>
          </p:cNvPr>
          <p:cNvSpPr>
            <a:spLocks noGrp="1"/>
          </p:cNvSpPr>
          <p:nvPr>
            <p:ph type="title"/>
          </p:nvPr>
        </p:nvSpPr>
        <p:spPr>
          <a:xfrm>
            <a:off x="32665" y="-313339"/>
            <a:ext cx="12059808" cy="1658198"/>
          </a:xfrm>
        </p:spPr>
        <p:txBody>
          <a:bodyPr>
            <a:normAutofit/>
          </a:bodyPr>
          <a:lstStyle/>
          <a:p>
            <a:r>
              <a:rPr lang="hu-HU" sz="4800" dirty="0"/>
              <a:t>A kockázatokról és mellékhatásokról a biztonságért</a:t>
            </a:r>
          </a:p>
        </p:txBody>
      </p:sp>
      <p:sp>
        <p:nvSpPr>
          <p:cNvPr id="3" name="Tartalom helye 2">
            <a:extLst>
              <a:ext uri="{FF2B5EF4-FFF2-40B4-BE49-F238E27FC236}">
                <a16:creationId xmlns:a16="http://schemas.microsoft.com/office/drawing/2014/main" id="{2447517C-4BCC-4A39-A9CE-B7B5BE604213}"/>
              </a:ext>
            </a:extLst>
          </p:cNvPr>
          <p:cNvSpPr>
            <a:spLocks noGrp="1"/>
          </p:cNvSpPr>
          <p:nvPr>
            <p:ph idx="1"/>
          </p:nvPr>
        </p:nvSpPr>
        <p:spPr>
          <a:xfrm>
            <a:off x="653142" y="1381183"/>
            <a:ext cx="10515600" cy="1436015"/>
          </a:xfrm>
        </p:spPr>
        <p:txBody>
          <a:bodyPr/>
          <a:lstStyle/>
          <a:p>
            <a:r>
              <a:rPr lang="hu-HU" dirty="0"/>
              <a:t>Mellékhatás értés</a:t>
            </a:r>
          </a:p>
          <a:p>
            <a:endParaRPr lang="hu-HU" dirty="0"/>
          </a:p>
          <a:p>
            <a:r>
              <a:rPr lang="hu-HU" dirty="0"/>
              <a:t>Előny- kockázat mérleg</a:t>
            </a:r>
          </a:p>
        </p:txBody>
      </p:sp>
      <p:pic>
        <p:nvPicPr>
          <p:cNvPr id="7" name="Kép 6">
            <a:extLst>
              <a:ext uri="{FF2B5EF4-FFF2-40B4-BE49-F238E27FC236}">
                <a16:creationId xmlns:a16="http://schemas.microsoft.com/office/drawing/2014/main" id="{C13E0BA7-5D21-4D18-8BF4-768336D5265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01392" y="5859624"/>
            <a:ext cx="823096" cy="579460"/>
          </a:xfrm>
          <a:prstGeom prst="rect">
            <a:avLst/>
          </a:prstGeom>
        </p:spPr>
      </p:pic>
      <p:pic>
        <p:nvPicPr>
          <p:cNvPr id="5" name="Kép 4">
            <a:extLst>
              <a:ext uri="{FF2B5EF4-FFF2-40B4-BE49-F238E27FC236}">
                <a16:creationId xmlns:a16="http://schemas.microsoft.com/office/drawing/2014/main" id="{931C9A11-AD81-415B-AC64-A778828238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7626" y="2325471"/>
            <a:ext cx="3492335" cy="3492335"/>
          </a:xfrm>
          <a:prstGeom prst="rect">
            <a:avLst/>
          </a:prstGeom>
        </p:spPr>
      </p:pic>
      <p:sp>
        <p:nvSpPr>
          <p:cNvPr id="4" name="Szövegdoboz 3">
            <a:extLst>
              <a:ext uri="{FF2B5EF4-FFF2-40B4-BE49-F238E27FC236}">
                <a16:creationId xmlns:a16="http://schemas.microsoft.com/office/drawing/2014/main" id="{256141C6-F100-4E28-9191-DC8A1933B267}"/>
              </a:ext>
            </a:extLst>
          </p:cNvPr>
          <p:cNvSpPr txBox="1"/>
          <p:nvPr/>
        </p:nvSpPr>
        <p:spPr>
          <a:xfrm>
            <a:off x="186612" y="5859624"/>
            <a:ext cx="11070459" cy="523220"/>
          </a:xfrm>
          <a:prstGeom prst="rect">
            <a:avLst/>
          </a:prstGeom>
          <a:noFill/>
        </p:spPr>
        <p:txBody>
          <a:bodyPr wrap="square" rtlCol="0">
            <a:spAutoFit/>
          </a:bodyPr>
          <a:lstStyle/>
          <a:p>
            <a:r>
              <a:rPr lang="hu-HU" sz="2800" dirty="0">
                <a:hlinkClick r:id="rId5"/>
              </a:rPr>
              <a:t>https://www.ogyei.gov.hu/on_line_mellekhatas_bejelentes_betegeknek</a:t>
            </a:r>
            <a:endParaRPr lang="hu-HU" sz="2800" dirty="0"/>
          </a:p>
        </p:txBody>
      </p:sp>
      <p:sp>
        <p:nvSpPr>
          <p:cNvPr id="6" name="Ellipszis 5">
            <a:extLst>
              <a:ext uri="{FF2B5EF4-FFF2-40B4-BE49-F238E27FC236}">
                <a16:creationId xmlns:a16="http://schemas.microsoft.com/office/drawing/2014/main" id="{070EB9C5-4020-475B-B903-C03D469320B1}"/>
              </a:ext>
            </a:extLst>
          </p:cNvPr>
          <p:cNvSpPr/>
          <p:nvPr/>
        </p:nvSpPr>
        <p:spPr>
          <a:xfrm>
            <a:off x="755780" y="1095872"/>
            <a:ext cx="2341984"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0" name="Kép 9">
            <a:extLst>
              <a:ext uri="{FF2B5EF4-FFF2-40B4-BE49-F238E27FC236}">
                <a16:creationId xmlns:a16="http://schemas.microsoft.com/office/drawing/2014/main" id="{3FAA7807-2B4D-44E4-8144-92A2E5DC6C2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09435" y="2917875"/>
            <a:ext cx="2761105" cy="2761105"/>
          </a:xfrm>
          <a:prstGeom prst="rect">
            <a:avLst/>
          </a:prstGeom>
        </p:spPr>
      </p:pic>
      <p:sp>
        <p:nvSpPr>
          <p:cNvPr id="11" name="Összeadás jele 10">
            <a:extLst>
              <a:ext uri="{FF2B5EF4-FFF2-40B4-BE49-F238E27FC236}">
                <a16:creationId xmlns:a16="http://schemas.microsoft.com/office/drawing/2014/main" id="{2DE7B24C-39A2-43E1-9011-0DFB45B3F899}"/>
              </a:ext>
            </a:extLst>
          </p:cNvPr>
          <p:cNvSpPr/>
          <p:nvPr/>
        </p:nvSpPr>
        <p:spPr>
          <a:xfrm>
            <a:off x="877078" y="3944081"/>
            <a:ext cx="863082" cy="886408"/>
          </a:xfrm>
          <a:prstGeom prst="mathPlu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2" name="Kivonás jele 11">
            <a:extLst>
              <a:ext uri="{FF2B5EF4-FFF2-40B4-BE49-F238E27FC236}">
                <a16:creationId xmlns:a16="http://schemas.microsoft.com/office/drawing/2014/main" id="{4BEEC507-D590-48F8-9EC2-40B7DDD24B74}"/>
              </a:ext>
            </a:extLst>
          </p:cNvPr>
          <p:cNvSpPr/>
          <p:nvPr/>
        </p:nvSpPr>
        <p:spPr>
          <a:xfrm>
            <a:off x="2441098" y="4457525"/>
            <a:ext cx="948638" cy="745928"/>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4" name="Kép 13">
            <a:extLst>
              <a:ext uri="{FF2B5EF4-FFF2-40B4-BE49-F238E27FC236}">
                <a16:creationId xmlns:a16="http://schemas.microsoft.com/office/drawing/2014/main" id="{4402A71C-FEB3-4C86-BC1F-C935298888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6841" y="770856"/>
            <a:ext cx="3810000" cy="2286000"/>
          </a:xfrm>
          <a:prstGeom prst="rect">
            <a:avLst/>
          </a:prstGeom>
        </p:spPr>
      </p:pic>
      <p:sp>
        <p:nvSpPr>
          <p:cNvPr id="15" name="Szövegdoboz 14">
            <a:extLst>
              <a:ext uri="{FF2B5EF4-FFF2-40B4-BE49-F238E27FC236}">
                <a16:creationId xmlns:a16="http://schemas.microsoft.com/office/drawing/2014/main" id="{3F484B13-ACD8-4970-B00F-34689DA9032B}"/>
              </a:ext>
            </a:extLst>
          </p:cNvPr>
          <p:cNvSpPr txBox="1"/>
          <p:nvPr/>
        </p:nvSpPr>
        <p:spPr>
          <a:xfrm>
            <a:off x="3570540" y="3790595"/>
            <a:ext cx="4170785" cy="1015663"/>
          </a:xfrm>
          <a:prstGeom prst="rect">
            <a:avLst/>
          </a:prstGeom>
          <a:noFill/>
        </p:spPr>
        <p:txBody>
          <a:bodyPr wrap="square" rtlCol="0">
            <a:spAutoFit/>
          </a:bodyPr>
          <a:lstStyle/>
          <a:p>
            <a:pPr algn="ctr"/>
            <a:r>
              <a:rPr lang="hu-HU" sz="2000" b="1" dirty="0"/>
              <a:t>Mi mind különbözőek vagyunk!</a:t>
            </a:r>
          </a:p>
          <a:p>
            <a:pPr algn="ctr"/>
            <a:r>
              <a:rPr lang="hu-HU" sz="2000" b="1" dirty="0"/>
              <a:t>Eltérően lehetünk érzékenyek a gyógyszerekre!</a:t>
            </a:r>
          </a:p>
        </p:txBody>
      </p:sp>
    </p:spTree>
    <p:extLst>
      <p:ext uri="{BB962C8B-B14F-4D97-AF65-F5344CB8AC3E}">
        <p14:creationId xmlns:p14="http://schemas.microsoft.com/office/powerpoint/2010/main" val="2172728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03130B1-3C68-4D97-B280-B30C752CD19F}"/>
              </a:ext>
            </a:extLst>
          </p:cNvPr>
          <p:cNvSpPr>
            <a:spLocks noGrp="1"/>
          </p:cNvSpPr>
          <p:nvPr>
            <p:ph type="title"/>
          </p:nvPr>
        </p:nvSpPr>
        <p:spPr>
          <a:xfrm>
            <a:off x="370855" y="241583"/>
            <a:ext cx="9083936" cy="829099"/>
          </a:xfrm>
        </p:spPr>
        <p:txBody>
          <a:bodyPr/>
          <a:lstStyle/>
          <a:p>
            <a:r>
              <a:rPr lang="hu-HU" dirty="0"/>
              <a:t>Betegtájékoztatók a nagyító alatt</a:t>
            </a:r>
          </a:p>
        </p:txBody>
      </p:sp>
      <p:pic>
        <p:nvPicPr>
          <p:cNvPr id="5" name="Tartalom helye 4">
            <a:extLst>
              <a:ext uri="{FF2B5EF4-FFF2-40B4-BE49-F238E27FC236}">
                <a16:creationId xmlns:a16="http://schemas.microsoft.com/office/drawing/2014/main" id="{6729B902-5E18-4747-9432-476E187CF6C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43611" y="2157731"/>
            <a:ext cx="5664521" cy="3767137"/>
          </a:xfrm>
        </p:spPr>
      </p:pic>
      <p:sp>
        <p:nvSpPr>
          <p:cNvPr id="6" name="Szövegdoboz 5">
            <a:extLst>
              <a:ext uri="{FF2B5EF4-FFF2-40B4-BE49-F238E27FC236}">
                <a16:creationId xmlns:a16="http://schemas.microsoft.com/office/drawing/2014/main" id="{BE1387EF-22B4-42C6-A64F-F030088FB0FB}"/>
              </a:ext>
            </a:extLst>
          </p:cNvPr>
          <p:cNvSpPr txBox="1"/>
          <p:nvPr/>
        </p:nvSpPr>
        <p:spPr>
          <a:xfrm>
            <a:off x="105092" y="6488668"/>
            <a:ext cx="11981816" cy="276999"/>
          </a:xfrm>
          <a:prstGeom prst="rect">
            <a:avLst/>
          </a:prstGeom>
          <a:noFill/>
        </p:spPr>
        <p:txBody>
          <a:bodyPr wrap="square" rtlCol="0">
            <a:spAutoFit/>
          </a:bodyPr>
          <a:lstStyle/>
          <a:p>
            <a:r>
              <a:rPr lang="hu-HU" sz="1200" dirty="0">
                <a:hlinkClick r:id="rId4"/>
              </a:rPr>
              <a:t>Kép forrása: https://www.mirror.co.uk/news/uk-news/boy-8-microwaves-neighbours-cat-1262289</a:t>
            </a:r>
            <a:endParaRPr lang="hu-HU" sz="1200" dirty="0"/>
          </a:p>
        </p:txBody>
      </p:sp>
      <p:pic>
        <p:nvPicPr>
          <p:cNvPr id="8" name="Kép 7">
            <a:extLst>
              <a:ext uri="{FF2B5EF4-FFF2-40B4-BE49-F238E27FC236}">
                <a16:creationId xmlns:a16="http://schemas.microsoft.com/office/drawing/2014/main" id="{9F40DB97-6C95-4D62-BED6-28819385EA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503" y="2157731"/>
            <a:ext cx="5305108" cy="3767136"/>
          </a:xfrm>
          <a:prstGeom prst="rect">
            <a:avLst/>
          </a:prstGeom>
        </p:spPr>
      </p:pic>
      <p:sp>
        <p:nvSpPr>
          <p:cNvPr id="3" name="Szövegdoboz 2">
            <a:extLst>
              <a:ext uri="{FF2B5EF4-FFF2-40B4-BE49-F238E27FC236}">
                <a16:creationId xmlns:a16="http://schemas.microsoft.com/office/drawing/2014/main" id="{E9D7B559-416B-4939-BF4F-BE9DFC1CDF2C}"/>
              </a:ext>
            </a:extLst>
          </p:cNvPr>
          <p:cNvSpPr txBox="1"/>
          <p:nvPr/>
        </p:nvSpPr>
        <p:spPr>
          <a:xfrm>
            <a:off x="671803" y="1324947"/>
            <a:ext cx="8621487" cy="461665"/>
          </a:xfrm>
          <a:prstGeom prst="rect">
            <a:avLst/>
          </a:prstGeom>
          <a:noFill/>
        </p:spPr>
        <p:txBody>
          <a:bodyPr wrap="square" rtlCol="0">
            <a:spAutoFit/>
          </a:bodyPr>
          <a:lstStyle/>
          <a:p>
            <a:r>
              <a:rPr lang="hu-HU" sz="2400" b="1" dirty="0"/>
              <a:t>A mellékhatások előfordulásának gyakorisága nagyon változó lehet!</a:t>
            </a:r>
          </a:p>
        </p:txBody>
      </p:sp>
    </p:spTree>
    <p:extLst>
      <p:ext uri="{BB962C8B-B14F-4D97-AF65-F5344CB8AC3E}">
        <p14:creationId xmlns:p14="http://schemas.microsoft.com/office/powerpoint/2010/main" val="2588980110"/>
      </p:ext>
    </p:extLst>
  </p:cSld>
  <p:clrMapOvr>
    <a:masterClrMapping/>
  </p:clrMapOvr>
</p:sld>
</file>

<file path=ppt/theme/theme1.xml><?xml version="1.0" encoding="utf-8"?>
<a:theme xmlns:a="http://schemas.openxmlformats.org/drawingml/2006/main" name="Nagyvárosi">
  <a:themeElements>
    <a:clrScheme name="Nagyvárosi">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Nagyvárosi">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agyvárosi">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TM03457491[[fn=Nagyvárosi]]</Template>
  <TotalTime>910</TotalTime>
  <Words>1409</Words>
  <Application>Microsoft Office PowerPoint</Application>
  <PresentationFormat>Szélesvásznú</PresentationFormat>
  <Paragraphs>139</Paragraphs>
  <Slides>18</Slides>
  <Notes>15</Notes>
  <HiddenSlides>0</HiddenSlides>
  <MMClips>1</MMClips>
  <ScaleCrop>false</ScaleCrop>
  <HeadingPairs>
    <vt:vector size="6" baseType="variant">
      <vt:variant>
        <vt:lpstr>Használt betűtípusok</vt:lpstr>
      </vt:variant>
      <vt:variant>
        <vt:i4>3</vt:i4>
      </vt:variant>
      <vt:variant>
        <vt:lpstr>Téma</vt:lpstr>
      </vt:variant>
      <vt:variant>
        <vt:i4>2</vt:i4>
      </vt:variant>
      <vt:variant>
        <vt:lpstr>Diacímek</vt:lpstr>
      </vt:variant>
      <vt:variant>
        <vt:i4>18</vt:i4>
      </vt:variant>
    </vt:vector>
  </HeadingPairs>
  <TitlesOfParts>
    <vt:vector size="23" baseType="lpstr">
      <vt:lpstr>Arial</vt:lpstr>
      <vt:lpstr>Calibri</vt:lpstr>
      <vt:lpstr>Calibri Light</vt:lpstr>
      <vt:lpstr>Nagyvárosi</vt:lpstr>
      <vt:lpstr>Office-téma</vt:lpstr>
      <vt:lpstr>Gyógyszerszedés a hétköznapokban III.</vt:lpstr>
      <vt:lpstr>PowerPoint-bemutató</vt:lpstr>
      <vt:lpstr>Amiről ma szó lesz…</vt:lpstr>
      <vt:lpstr>Ideális gyógyszer</vt:lpstr>
      <vt:lpstr>Ideális gyógyszer</vt:lpstr>
      <vt:lpstr>Ideális gyógyszer</vt:lpstr>
      <vt:lpstr>Ideális gyógyszer</vt:lpstr>
      <vt:lpstr>A kockázatokról és mellékhatásokról a biztonságért</vt:lpstr>
      <vt:lpstr>Betegtájékoztatók a nagyító alatt</vt:lpstr>
      <vt:lpstr>Hatásos?</vt:lpstr>
      <vt:lpstr>Hatásos?</vt:lpstr>
      <vt:lpstr>Hatásos?</vt:lpstr>
      <vt:lpstr>Biztonságos?</vt:lpstr>
      <vt:lpstr>Biztonságos?</vt:lpstr>
      <vt:lpstr>Lejárati idő</vt:lpstr>
      <vt:lpstr>Mihez kezdhetsz a lejárt gyógyszerekkel?</vt:lpstr>
      <vt:lpstr>Kihez fordulhatok?</vt:lpstr>
      <vt:lpstr>Köszönöm a figyelmet!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Gyógyszerszedés a hétköznapokban</dc:title>
  <dc:creator>Anna</dc:creator>
  <cp:lastModifiedBy>Szilvi</cp:lastModifiedBy>
  <cp:revision>79</cp:revision>
  <dcterms:created xsi:type="dcterms:W3CDTF">2019-04-22T12:50:44Z</dcterms:created>
  <dcterms:modified xsi:type="dcterms:W3CDTF">2022-01-24T08:59:33Z</dcterms:modified>
</cp:coreProperties>
</file>